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223578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finally chosen 3 colours need to be replicated across subsequent slides.</a:t>
            </a:r>
          </a:p>
          <a:p>
            <a:endParaRPr/>
          </a:p>
          <a:p>
            <a:r>
              <a:t>Layer 1 = Everyday Communication (large circle)</a:t>
            </a:r>
          </a:p>
          <a:p>
            <a:r>
              <a:t>Layer 2 = Specific setting (middle circle)</a:t>
            </a:r>
          </a:p>
          <a:p>
            <a:r>
              <a:t>Layer 3 = Vocabulary (smallest circle)</a:t>
            </a:r>
          </a:p>
          <a:p>
            <a:endParaRPr/>
          </a:p>
          <a:p>
            <a:r>
              <a:t>Text on right matches each layer - may need reformatting to make this obvious</a:t>
            </a:r>
          </a:p>
        </p:txBody>
      </p:sp>
    </p:spTree>
    <p:extLst>
      <p:ext uri="{BB962C8B-B14F-4D97-AF65-F5344CB8AC3E}">
        <p14:creationId xmlns:p14="http://schemas.microsoft.com/office/powerpoint/2010/main" val="3676702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0" name="Shape 5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1200" b="1">
                <a:latin typeface="Calibri"/>
                <a:ea typeface="Calibri"/>
                <a:cs typeface="Calibri"/>
                <a:sym typeface="Calibri"/>
              </a:defRPr>
            </a:pPr>
            <a:r>
              <a:t>Aware: </a:t>
            </a:r>
            <a:r>
              <a:rPr b="0"/>
              <a:t>Gemma was fortunate to have her mum and sister recognize her communication needs 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They were able to tune in and see things from her perspective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They realised when she was struggling in a range of areas and this helped her learn to ask for help as well</a:t>
            </a:r>
          </a:p>
          <a:p>
            <a:pPr>
              <a:defRPr sz="12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200" b="1">
                <a:latin typeface="Calibri"/>
                <a:ea typeface="Calibri"/>
                <a:cs typeface="Calibri"/>
                <a:sym typeface="Calibri"/>
              </a:defRPr>
            </a:pPr>
            <a:r>
              <a:t>Adjust 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It helped Gemma when other people reduced the amount that they talked and when they didn’t talk as fast.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It also helped when there was time to think, time to question and time to go over what she didn’t understand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This conveyed patience and reduced her anxiety 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It helped Gemma when people used simpler words or explained them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Being able to show her things, use diagrams,  pictures, and photos was also helpful 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200" b="1">
                <a:latin typeface="Calibri"/>
                <a:ea typeface="Calibri"/>
                <a:cs typeface="Calibri"/>
                <a:sym typeface="Calibri"/>
              </a:defRPr>
            </a:pPr>
            <a:r>
              <a:t>Accept 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One of Gemma’s strengths was her ability to say when she didn’t understand something. 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This was critical as then others knew to adapt the way they talk and to explain things in a way she could understand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 Gemma was then able to let others outside her family, such as at TAFE staff, know she was struggling.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Because she could  speak up, she was then able to accept help..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  <a:p>
            <a:pPr>
              <a:defRPr sz="1200" b="1">
                <a:latin typeface="Calibri"/>
                <a:ea typeface="Calibri"/>
                <a:cs typeface="Calibri"/>
                <a:sym typeface="Calibri"/>
              </a:defRPr>
            </a:pPr>
            <a:r>
              <a:t>Accommodate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Gemma was able to explore a range of other ways to support her own learning, such as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Asking people to slow down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Repeating the orders at the bakery 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jotting things down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Questioning specific words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Hands on learning worked best for her 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Practising and repeating things 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Video recording herself and watching it</a:t>
            </a:r>
          </a:p>
          <a:p>
            <a:pPr marL="171450" indent="-171450">
              <a:buSzPct val="100000"/>
              <a:buFont typeface="Arial"/>
              <a:buChar char="•"/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She knew to find someone as a ‘go to’ person</a:t>
            </a:r>
          </a:p>
          <a:p>
            <a:pPr>
              <a:defRPr sz="1200">
                <a:latin typeface="Calibri"/>
                <a:ea typeface="Calibri"/>
                <a:cs typeface="Calibri"/>
                <a:sym typeface="Calibri"/>
              </a:defRPr>
            </a:pPr>
            <a:r>
              <a:t>Gemma was learning to advocate for herself and this helped her to become more confident overall</a:t>
            </a:r>
          </a:p>
        </p:txBody>
      </p:sp>
    </p:spTree>
    <p:extLst>
      <p:ext uri="{BB962C8B-B14F-4D97-AF65-F5344CB8AC3E}">
        <p14:creationId xmlns:p14="http://schemas.microsoft.com/office/powerpoint/2010/main" val="3408844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Shape 1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This slide discusses the Layer 1.</a:t>
            </a:r>
          </a:p>
          <a:p>
            <a:endParaRPr/>
          </a:p>
          <a:p>
            <a:r>
              <a:t>The current images may be copyrighted. </a:t>
            </a:r>
          </a:p>
          <a:p>
            <a:endParaRPr/>
          </a:p>
          <a:p>
            <a:r>
              <a:t>Ideally we need a picture of an ~ 20 year old women who speaks English only. </a:t>
            </a:r>
          </a:p>
        </p:txBody>
      </p:sp>
    </p:spTree>
    <p:extLst>
      <p:ext uri="{BB962C8B-B14F-4D97-AF65-F5344CB8AC3E}">
        <p14:creationId xmlns:p14="http://schemas.microsoft.com/office/powerpoint/2010/main" val="4067364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3" name="Shape 20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colours for the ‘clock’ need to match the Layer 1 colour of the 3 circle graphic </a:t>
            </a:r>
          </a:p>
          <a:p>
            <a:endParaRPr/>
          </a:p>
          <a:p>
            <a:r>
              <a:t>Starting at 12 o’clock and working clockwise can text be altered to read</a:t>
            </a:r>
          </a:p>
          <a:p>
            <a:r>
              <a:t>- Speak clearly in sentences</a:t>
            </a:r>
          </a:p>
          <a:p>
            <a:r>
              <a:t>- Start &amp; end conversations</a:t>
            </a:r>
          </a:p>
          <a:p>
            <a:pPr marL="220578" indent="-220578">
              <a:buSzPct val="100000"/>
              <a:buChar char="-"/>
            </a:pPr>
            <a:r>
              <a:t>Describe &amp; explain in detail</a:t>
            </a:r>
          </a:p>
          <a:p>
            <a:pPr marL="220578" indent="-220578">
              <a:buSzPct val="100000"/>
              <a:buChar char="-"/>
            </a:pPr>
            <a:r>
              <a:t>Give clear directions, follow directions</a:t>
            </a:r>
          </a:p>
          <a:p>
            <a:pPr marL="220578" indent="-220578">
              <a:buSzPct val="100000"/>
              <a:buChar char="-"/>
            </a:pPr>
            <a:r>
              <a:t>Read &amp; write well</a:t>
            </a:r>
          </a:p>
          <a:p>
            <a:pPr marL="220578" indent="-220578">
              <a:buSzPct val="100000"/>
              <a:buChar char="-"/>
            </a:pPr>
            <a:r>
              <a:t>Assert oneself; Seek help</a:t>
            </a:r>
          </a:p>
        </p:txBody>
      </p:sp>
    </p:spTree>
    <p:extLst>
      <p:ext uri="{BB962C8B-B14F-4D97-AF65-F5344CB8AC3E}">
        <p14:creationId xmlns:p14="http://schemas.microsoft.com/office/powerpoint/2010/main" val="2843308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7" name="Shape 2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Colour scheme to reflect Layer 2 colour</a:t>
            </a:r>
          </a:p>
          <a:p>
            <a:endParaRPr/>
          </a:p>
          <a:p>
            <a:r>
              <a:t>If new pictures are sought in slide 5, then TAFE picture needs adapting here.</a:t>
            </a:r>
          </a:p>
        </p:txBody>
      </p:sp>
    </p:spTree>
    <p:extLst>
      <p:ext uri="{BB962C8B-B14F-4D97-AF65-F5344CB8AC3E}">
        <p14:creationId xmlns:p14="http://schemas.microsoft.com/office/powerpoint/2010/main" val="1620428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7" name="Shape 30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Colour scheme to reflect layer 3 (including heading)</a:t>
            </a:r>
          </a:p>
          <a:p>
            <a:endParaRPr/>
          </a:p>
          <a:p>
            <a:r>
              <a:t>If TAFE &amp; female image have been altered, then need to update here.</a:t>
            </a:r>
          </a:p>
        </p:txBody>
      </p:sp>
    </p:spTree>
    <p:extLst>
      <p:ext uri="{BB962C8B-B14F-4D97-AF65-F5344CB8AC3E}">
        <p14:creationId xmlns:p14="http://schemas.microsoft.com/office/powerpoint/2010/main" val="318939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Layer 2 colour scheme</a:t>
            </a:r>
          </a:p>
        </p:txBody>
      </p:sp>
    </p:spTree>
    <p:extLst>
      <p:ext uri="{BB962C8B-B14F-4D97-AF65-F5344CB8AC3E}">
        <p14:creationId xmlns:p14="http://schemas.microsoft.com/office/powerpoint/2010/main" val="3243424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88" name="Shape 3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Use consistent colour scheme to reflect Layer 3 </a:t>
            </a:r>
          </a:p>
          <a:p>
            <a:endParaRPr/>
          </a:p>
          <a:p>
            <a:r>
              <a:t>Update bakery picture &amp; female to be consistent across slides</a:t>
            </a:r>
          </a:p>
        </p:txBody>
      </p:sp>
    </p:spTree>
    <p:extLst>
      <p:ext uri="{BB962C8B-B14F-4D97-AF65-F5344CB8AC3E}">
        <p14:creationId xmlns:p14="http://schemas.microsoft.com/office/powerpoint/2010/main" val="3429634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30" name="Shape 4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Layer 2 colour scheme</a:t>
            </a:r>
          </a:p>
        </p:txBody>
      </p:sp>
    </p:spTree>
    <p:extLst>
      <p:ext uri="{BB962C8B-B14F-4D97-AF65-F5344CB8AC3E}">
        <p14:creationId xmlns:p14="http://schemas.microsoft.com/office/powerpoint/2010/main" val="3315713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70" name="Shape 4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Layer 3 colour scheme</a:t>
            </a:r>
          </a:p>
          <a:p>
            <a:endParaRPr/>
          </a:p>
          <a:p>
            <a:r>
              <a:t>Check images are consistent</a:t>
            </a:r>
          </a:p>
        </p:txBody>
      </p:sp>
    </p:spTree>
    <p:extLst>
      <p:ext uri="{BB962C8B-B14F-4D97-AF65-F5344CB8AC3E}">
        <p14:creationId xmlns:p14="http://schemas.microsoft.com/office/powerpoint/2010/main" val="131213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  <a:lvl2pPr marL="777875" indent="-333375" algn="ctr">
              <a:spcBef>
                <a:spcPts val="0"/>
              </a:spcBef>
              <a:defRPr sz="2400" i="1"/>
            </a:lvl2pPr>
            <a:lvl3pPr marL="1222375" indent="-333375" algn="ctr">
              <a:spcBef>
                <a:spcPts val="0"/>
              </a:spcBef>
              <a:defRPr sz="2400" i="1"/>
            </a:lvl3pPr>
            <a:lvl4pPr marL="1666875" indent="-333375" algn="ctr">
              <a:spcBef>
                <a:spcPts val="0"/>
              </a:spcBef>
              <a:defRPr sz="2400" i="1"/>
            </a:lvl4pPr>
            <a:lvl5pPr marL="2111375" indent="-333375" algn="ctr">
              <a:spcBef>
                <a:spcPts val="0"/>
              </a:spcBef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67110"/>
            <a:ext cx="10464800" cy="6097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>
            <a:spLocks noGrp="1"/>
          </p:cNvSpPr>
          <p:nvPr>
            <p:ph type="title"/>
          </p:nvPr>
        </p:nvSpPr>
        <p:spPr>
          <a:xfrm>
            <a:off x="428977" y="229672"/>
            <a:ext cx="12137815" cy="755498"/>
          </a:xfrm>
          <a:prstGeom prst="rect">
            <a:avLst/>
          </a:prstGeom>
        </p:spPr>
        <p:txBody>
          <a:bodyPr/>
          <a:lstStyle>
            <a:lvl1pPr>
              <a:defRPr sz="5100">
                <a:solidFill>
                  <a:srgbClr val="55BE2F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t>Title Text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idx="1"/>
          </p:nvPr>
        </p:nvSpPr>
        <p:spPr>
          <a:xfrm>
            <a:off x="424461" y="2171751"/>
            <a:ext cx="12094466" cy="6915806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149976" y="9040141"/>
            <a:ext cx="340259" cy="32430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3004799" cy="9753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Title 1"/>
          <p:cNvSpPr txBox="1">
            <a:spLocks noGrp="1"/>
          </p:cNvSpPr>
          <p:nvPr>
            <p:ph type="title"/>
          </p:nvPr>
        </p:nvSpPr>
        <p:spPr>
          <a:xfrm>
            <a:off x="348757" y="265916"/>
            <a:ext cx="11790901" cy="11176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4519" algn="l" defTabSz="435110">
              <a:spcBef>
                <a:spcPts val="3000"/>
              </a:spcBef>
              <a:defRPr sz="3100" b="1">
                <a:solidFill>
                  <a:srgbClr val="005180"/>
                </a:solidFill>
              </a:defRPr>
            </a:pPr>
            <a:r>
              <a:rPr sz="3500" dirty="0"/>
              <a:t>Communication skills needed </a:t>
            </a:r>
            <a:r>
              <a:rPr sz="3500" dirty="0" smtClean="0"/>
              <a:t>to</a:t>
            </a:r>
            <a:r>
              <a:rPr lang="en-AU" sz="3500" dirty="0" smtClean="0"/>
              <a:t> </a:t>
            </a:r>
            <a:r>
              <a:rPr sz="3500" dirty="0" smtClean="0"/>
              <a:t>prepare </a:t>
            </a:r>
            <a:r>
              <a:rPr sz="3500" dirty="0"/>
              <a:t>and </a:t>
            </a:r>
            <a:r>
              <a:rPr sz="3500" dirty="0" smtClean="0"/>
              <a:t>apply for</a:t>
            </a:r>
            <a:r>
              <a:rPr lang="en-AU" sz="3500" dirty="0" smtClean="0"/>
              <a:t> </a:t>
            </a:r>
            <a:r>
              <a:rPr sz="3500" dirty="0" smtClean="0"/>
              <a:t>a </a:t>
            </a:r>
            <a:r>
              <a:rPr sz="3500" dirty="0"/>
              <a:t>job</a:t>
            </a:r>
          </a:p>
        </p:txBody>
      </p:sp>
      <p:grpSp>
        <p:nvGrpSpPr>
          <p:cNvPr id="417" name="Diagram 1"/>
          <p:cNvGrpSpPr/>
          <p:nvPr/>
        </p:nvGrpSpPr>
        <p:grpSpPr>
          <a:xfrm>
            <a:off x="348755" y="1855178"/>
            <a:ext cx="7079113" cy="7309775"/>
            <a:chOff x="-2" y="-1"/>
            <a:chExt cx="7079112" cy="7309774"/>
          </a:xfrm>
        </p:grpSpPr>
        <p:sp>
          <p:nvSpPr>
            <p:cNvPr id="392" name="Shape"/>
            <p:cNvSpPr/>
            <p:nvPr/>
          </p:nvSpPr>
          <p:spPr>
            <a:xfrm>
              <a:off x="1086288" y="826117"/>
              <a:ext cx="2449787" cy="154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05"/>
                  </a:moveTo>
                  <a:cubicBezTo>
                    <a:pt x="4455" y="7550"/>
                    <a:pt x="12689" y="0"/>
                    <a:pt x="21600" y="0"/>
                  </a:cubicBezTo>
                  <a:lnTo>
                    <a:pt x="21600" y="3590"/>
                  </a:lnTo>
                  <a:cubicBezTo>
                    <a:pt x="13497" y="3590"/>
                    <a:pt x="6009" y="10456"/>
                    <a:pt x="1958" y="21600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93" name="Shape"/>
            <p:cNvSpPr/>
            <p:nvPr/>
          </p:nvSpPr>
          <p:spPr>
            <a:xfrm>
              <a:off x="707322" y="2240501"/>
              <a:ext cx="601016" cy="282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48" h="21600" extrusionOk="0">
                  <a:moveTo>
                    <a:pt x="11254" y="21600"/>
                  </a:moveTo>
                  <a:cubicBezTo>
                    <a:pt x="-3752" y="14917"/>
                    <a:pt x="-3752" y="6683"/>
                    <a:pt x="11254" y="0"/>
                  </a:cubicBezTo>
                  <a:lnTo>
                    <a:pt x="17848" y="979"/>
                  </a:lnTo>
                  <a:cubicBezTo>
                    <a:pt x="4202" y="7056"/>
                    <a:pt x="4202" y="14544"/>
                    <a:pt x="17848" y="20621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94" name="Shape"/>
            <p:cNvSpPr/>
            <p:nvPr/>
          </p:nvSpPr>
          <p:spPr>
            <a:xfrm>
              <a:off x="1086288" y="4941068"/>
              <a:ext cx="2449787" cy="154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689" y="21600"/>
                    <a:pt x="4455" y="14050"/>
                    <a:pt x="0" y="1795"/>
                  </a:cubicBezTo>
                  <a:lnTo>
                    <a:pt x="1958" y="0"/>
                  </a:lnTo>
                  <a:cubicBezTo>
                    <a:pt x="6009" y="11144"/>
                    <a:pt x="13497" y="18010"/>
                    <a:pt x="21600" y="18010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95" name="Shape"/>
            <p:cNvSpPr/>
            <p:nvPr/>
          </p:nvSpPr>
          <p:spPr>
            <a:xfrm>
              <a:off x="3536070" y="4941068"/>
              <a:ext cx="2449788" cy="154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5"/>
                  </a:moveTo>
                  <a:cubicBezTo>
                    <a:pt x="17145" y="14050"/>
                    <a:pt x="8911" y="21600"/>
                    <a:pt x="0" y="21600"/>
                  </a:cubicBezTo>
                  <a:lnTo>
                    <a:pt x="0" y="18010"/>
                  </a:lnTo>
                  <a:cubicBezTo>
                    <a:pt x="8103" y="18010"/>
                    <a:pt x="15591" y="11144"/>
                    <a:pt x="19642" y="0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96" name="Shape"/>
            <p:cNvSpPr/>
            <p:nvPr/>
          </p:nvSpPr>
          <p:spPr>
            <a:xfrm>
              <a:off x="5769002" y="2245346"/>
              <a:ext cx="650388" cy="281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1" h="21600" extrusionOk="0">
                  <a:moveTo>
                    <a:pt x="5645" y="0"/>
                  </a:moveTo>
                  <a:cubicBezTo>
                    <a:pt x="21600" y="6602"/>
                    <a:pt x="21600" y="14998"/>
                    <a:pt x="5645" y="21600"/>
                  </a:cubicBezTo>
                  <a:lnTo>
                    <a:pt x="0" y="20678"/>
                  </a:lnTo>
                  <a:cubicBezTo>
                    <a:pt x="14811" y="14647"/>
                    <a:pt x="14811" y="6953"/>
                    <a:pt x="0" y="922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97" name="Shape"/>
            <p:cNvSpPr/>
            <p:nvPr/>
          </p:nvSpPr>
          <p:spPr>
            <a:xfrm>
              <a:off x="3536070" y="826117"/>
              <a:ext cx="2449788" cy="154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911" y="0"/>
                    <a:pt x="17145" y="7550"/>
                    <a:pt x="21600" y="19805"/>
                  </a:cubicBezTo>
                  <a:lnTo>
                    <a:pt x="19642" y="21600"/>
                  </a:lnTo>
                  <a:cubicBezTo>
                    <a:pt x="15591" y="10456"/>
                    <a:pt x="8103" y="3590"/>
                    <a:pt x="0" y="3590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401" name="Group"/>
            <p:cNvGrpSpPr/>
            <p:nvPr/>
          </p:nvGrpSpPr>
          <p:grpSpPr>
            <a:xfrm>
              <a:off x="2470069" y="-1"/>
              <a:ext cx="2132010" cy="1780433"/>
              <a:chOff x="0" y="-1"/>
              <a:chExt cx="2132008" cy="1780432"/>
            </a:xfrm>
          </p:grpSpPr>
          <p:sp>
            <p:nvSpPr>
              <p:cNvPr id="399" name="Oval"/>
              <p:cNvSpPr/>
              <p:nvPr/>
            </p:nvSpPr>
            <p:spPr>
              <a:xfrm>
                <a:off x="0" y="-1"/>
                <a:ext cx="2132008" cy="178043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00" name="Use body language…"/>
              <p:cNvSpPr txBox="1"/>
              <p:nvPr/>
            </p:nvSpPr>
            <p:spPr>
              <a:xfrm>
                <a:off x="312225" y="451634"/>
                <a:ext cx="1507559" cy="8771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lang="en-AU" dirty="0" smtClean="0"/>
                  <a:t>Computer &amp; research skills</a:t>
                </a:r>
                <a:endParaRPr dirty="0"/>
              </a:p>
            </p:txBody>
          </p:sp>
        </p:grpSp>
        <p:grpSp>
          <p:nvGrpSpPr>
            <p:cNvPr id="404" name="Group"/>
            <p:cNvGrpSpPr/>
            <p:nvPr/>
          </p:nvGrpSpPr>
          <p:grpSpPr>
            <a:xfrm>
              <a:off x="4931963" y="1382334"/>
              <a:ext cx="1996773" cy="1780433"/>
              <a:chOff x="-2" y="-2"/>
              <a:chExt cx="1996771" cy="1780432"/>
            </a:xfrm>
          </p:grpSpPr>
          <p:sp>
            <p:nvSpPr>
              <p:cNvPr id="402" name="Oval"/>
              <p:cNvSpPr/>
              <p:nvPr/>
            </p:nvSpPr>
            <p:spPr>
              <a:xfrm>
                <a:off x="-2" y="-2"/>
                <a:ext cx="1996771" cy="178043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0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03" name="Critically think, remember"/>
              <p:cNvSpPr txBox="1"/>
              <p:nvPr/>
            </p:nvSpPr>
            <p:spPr>
              <a:xfrm>
                <a:off x="292419" y="449066"/>
                <a:ext cx="1411930" cy="882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dirty="0"/>
                  <a:t>Critically </a:t>
                </a:r>
                <a:r>
                  <a:rPr dirty="0" smtClean="0"/>
                  <a:t>think</a:t>
                </a:r>
                <a:r>
                  <a:rPr lang="en-AU" dirty="0"/>
                  <a:t> </a:t>
                </a:r>
                <a:r>
                  <a:rPr lang="en-AU" dirty="0" smtClean="0"/>
                  <a:t>&amp; compare</a:t>
                </a:r>
                <a:endParaRPr dirty="0"/>
              </a:p>
            </p:txBody>
          </p:sp>
        </p:grpSp>
        <p:grpSp>
          <p:nvGrpSpPr>
            <p:cNvPr id="407" name="Group"/>
            <p:cNvGrpSpPr/>
            <p:nvPr/>
          </p:nvGrpSpPr>
          <p:grpSpPr>
            <a:xfrm>
              <a:off x="4781589" y="4147005"/>
              <a:ext cx="2297521" cy="1780433"/>
              <a:chOff x="-1" y="-1"/>
              <a:chExt cx="2297520" cy="1780432"/>
            </a:xfrm>
          </p:grpSpPr>
          <p:sp>
            <p:nvSpPr>
              <p:cNvPr id="405" name="Oval"/>
              <p:cNvSpPr/>
              <p:nvPr/>
            </p:nvSpPr>
            <p:spPr>
              <a:xfrm>
                <a:off x="-1" y="-1"/>
                <a:ext cx="2297520" cy="178043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06" name="Read &amp; write at a higher level.   Computer skills"/>
              <p:cNvSpPr txBox="1"/>
              <p:nvPr/>
            </p:nvSpPr>
            <p:spPr>
              <a:xfrm>
                <a:off x="336463" y="590134"/>
                <a:ext cx="1624591" cy="600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dirty="0"/>
                  <a:t>Read </a:t>
                </a:r>
                <a:r>
                  <a:rPr lang="en-AU" dirty="0" smtClean="0"/>
                  <a:t>&amp;</a:t>
                </a:r>
                <a:r>
                  <a:rPr dirty="0" smtClean="0"/>
                  <a:t> </a:t>
                </a:r>
                <a:r>
                  <a:rPr dirty="0"/>
                  <a:t>write at a high </a:t>
                </a:r>
                <a:r>
                  <a:rPr dirty="0" smtClean="0"/>
                  <a:t>level</a:t>
                </a:r>
                <a:endParaRPr dirty="0"/>
              </a:p>
            </p:txBody>
          </p:sp>
        </p:grpSp>
        <p:grpSp>
          <p:nvGrpSpPr>
            <p:cNvPr id="410" name="Group"/>
            <p:cNvGrpSpPr/>
            <p:nvPr/>
          </p:nvGrpSpPr>
          <p:grpSpPr>
            <a:xfrm>
              <a:off x="2413984" y="5529340"/>
              <a:ext cx="2244180" cy="1780433"/>
              <a:chOff x="0" y="-1"/>
              <a:chExt cx="2244178" cy="1780432"/>
            </a:xfrm>
          </p:grpSpPr>
          <p:sp>
            <p:nvSpPr>
              <p:cNvPr id="408" name="Oval"/>
              <p:cNvSpPr/>
              <p:nvPr/>
            </p:nvSpPr>
            <p:spPr>
              <a:xfrm>
                <a:off x="0" y="-1"/>
                <a:ext cx="2244178" cy="178043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0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09" name="Listen,…"/>
              <p:cNvSpPr txBox="1"/>
              <p:nvPr/>
            </p:nvSpPr>
            <p:spPr>
              <a:xfrm>
                <a:off x="328652" y="587568"/>
                <a:ext cx="1586872" cy="6052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dirty="0" smtClean="0"/>
                  <a:t>Listen</a:t>
                </a:r>
                <a:r>
                  <a:rPr lang="en-AU" dirty="0" smtClean="0"/>
                  <a:t> &amp;</a:t>
                </a:r>
                <a:r>
                  <a:rPr dirty="0" smtClean="0"/>
                  <a:t> </a:t>
                </a:r>
                <a:r>
                  <a:rPr dirty="0"/>
                  <a:t>clarify </a:t>
                </a:r>
              </a:p>
            </p:txBody>
          </p:sp>
        </p:grpSp>
        <p:grpSp>
          <p:nvGrpSpPr>
            <p:cNvPr id="413" name="Group"/>
            <p:cNvGrpSpPr/>
            <p:nvPr/>
          </p:nvGrpSpPr>
          <p:grpSpPr>
            <a:xfrm>
              <a:off x="-2" y="4147005"/>
              <a:ext cx="2283599" cy="1780433"/>
              <a:chOff x="-2" y="-2"/>
              <a:chExt cx="2283598" cy="1780432"/>
            </a:xfrm>
          </p:grpSpPr>
          <p:sp>
            <p:nvSpPr>
              <p:cNvPr id="411" name="Oval"/>
              <p:cNvSpPr/>
              <p:nvPr/>
            </p:nvSpPr>
            <p:spPr>
              <a:xfrm>
                <a:off x="-2" y="-2"/>
                <a:ext cx="2283598" cy="178043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0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12" name="Explain, describe, summarise"/>
              <p:cNvSpPr txBox="1"/>
              <p:nvPr/>
            </p:nvSpPr>
            <p:spPr>
              <a:xfrm>
                <a:off x="334423" y="449067"/>
                <a:ext cx="1614746" cy="88229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dirty="0"/>
                  <a:t>Explain, </a:t>
                </a:r>
                <a:r>
                  <a:rPr dirty="0" smtClean="0"/>
                  <a:t>describe</a:t>
                </a:r>
                <a:r>
                  <a:rPr lang="en-AU" dirty="0" smtClean="0"/>
                  <a:t> &amp;</a:t>
                </a:r>
                <a:r>
                  <a:rPr dirty="0" smtClean="0"/>
                  <a:t> </a:t>
                </a:r>
                <a:r>
                  <a:rPr dirty="0" err="1"/>
                  <a:t>summarise</a:t>
                </a:r>
                <a:endParaRPr dirty="0"/>
              </a:p>
            </p:txBody>
          </p:sp>
        </p:grpSp>
        <p:grpSp>
          <p:nvGrpSpPr>
            <p:cNvPr id="416" name="Group"/>
            <p:cNvGrpSpPr/>
            <p:nvPr/>
          </p:nvGrpSpPr>
          <p:grpSpPr>
            <a:xfrm>
              <a:off x="160165" y="1376300"/>
              <a:ext cx="1963260" cy="1792503"/>
              <a:chOff x="-1" y="-1"/>
              <a:chExt cx="1963259" cy="1792502"/>
            </a:xfrm>
          </p:grpSpPr>
          <p:sp>
            <p:nvSpPr>
              <p:cNvPr id="414" name="Oval"/>
              <p:cNvSpPr/>
              <p:nvPr/>
            </p:nvSpPr>
            <p:spPr>
              <a:xfrm>
                <a:off x="-1" y="-1"/>
                <a:ext cx="1963259" cy="179250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0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15" name="Speak clearly"/>
              <p:cNvSpPr txBox="1"/>
              <p:nvPr/>
            </p:nvSpPr>
            <p:spPr>
              <a:xfrm>
                <a:off x="215420" y="611643"/>
                <a:ext cx="1501491" cy="60529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lang="en-AU" dirty="0" smtClean="0"/>
                  <a:t>Presentation skills</a:t>
                </a:r>
                <a:endParaRPr dirty="0"/>
              </a:p>
            </p:txBody>
          </p:sp>
        </p:grpSp>
      </p:grpSp>
      <p:grpSp>
        <p:nvGrpSpPr>
          <p:cNvPr id="428" name="Diagram 12"/>
          <p:cNvGrpSpPr/>
          <p:nvPr/>
        </p:nvGrpSpPr>
        <p:grpSpPr>
          <a:xfrm>
            <a:off x="9152364" y="1383516"/>
            <a:ext cx="3458734" cy="3037327"/>
            <a:chOff x="-1" y="-1"/>
            <a:chExt cx="3974846" cy="3312374"/>
          </a:xfrm>
        </p:grpSpPr>
        <p:grpSp>
          <p:nvGrpSpPr>
            <p:cNvPr id="421" name="Group"/>
            <p:cNvGrpSpPr/>
            <p:nvPr/>
          </p:nvGrpSpPr>
          <p:grpSpPr>
            <a:xfrm>
              <a:off x="-1" y="-1"/>
              <a:ext cx="3974846" cy="3312374"/>
              <a:chOff x="0" y="0"/>
              <a:chExt cx="3974844" cy="3312372"/>
            </a:xfrm>
          </p:grpSpPr>
          <p:sp>
            <p:nvSpPr>
              <p:cNvPr id="419" name="Oval"/>
              <p:cNvSpPr/>
              <p:nvPr/>
            </p:nvSpPr>
            <p:spPr>
              <a:xfrm>
                <a:off x="-1" y="-1"/>
                <a:ext cx="3974846" cy="3312374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20" name="Everyday communication"/>
              <p:cNvSpPr txBox="1"/>
              <p:nvPr/>
            </p:nvSpPr>
            <p:spPr>
              <a:xfrm>
                <a:off x="1292817" y="149715"/>
                <a:ext cx="1389208" cy="52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5342" tIns="85342" rIns="85342" bIns="85342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Everyday communication</a:t>
                </a:r>
              </a:p>
            </p:txBody>
          </p:sp>
        </p:grpSp>
        <p:grpSp>
          <p:nvGrpSpPr>
            <p:cNvPr id="424" name="Group"/>
            <p:cNvGrpSpPr/>
            <p:nvPr/>
          </p:nvGrpSpPr>
          <p:grpSpPr>
            <a:xfrm>
              <a:off x="745281" y="828089"/>
              <a:ext cx="2484280" cy="2484283"/>
              <a:chOff x="0" y="14359"/>
              <a:chExt cx="2484278" cy="2484281"/>
            </a:xfrm>
          </p:grpSpPr>
          <p:sp>
            <p:nvSpPr>
              <p:cNvPr id="422" name="Circle"/>
              <p:cNvSpPr/>
              <p:nvPr/>
            </p:nvSpPr>
            <p:spPr>
              <a:xfrm>
                <a:off x="0" y="14359"/>
                <a:ext cx="2484278" cy="2484281"/>
              </a:xfrm>
              <a:prstGeom prst="ellipse">
                <a:avLst/>
              </a:prstGeom>
              <a:solidFill>
                <a:srgbClr val="66C7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23" name="Specific  setting"/>
              <p:cNvSpPr txBox="1"/>
              <p:nvPr/>
            </p:nvSpPr>
            <p:spPr>
              <a:xfrm>
                <a:off x="663302" y="19888"/>
                <a:ext cx="1157673" cy="76527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8015" tIns="128015" rIns="128015" bIns="128015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sz="1600" dirty="0"/>
                  <a:t>Specific  setting</a:t>
                </a:r>
              </a:p>
            </p:txBody>
          </p:sp>
        </p:grpSp>
        <p:grpSp>
          <p:nvGrpSpPr>
            <p:cNvPr id="427" name="Group"/>
            <p:cNvGrpSpPr/>
            <p:nvPr/>
          </p:nvGrpSpPr>
          <p:grpSpPr>
            <a:xfrm>
              <a:off x="1159327" y="1656183"/>
              <a:ext cx="1656187" cy="1656190"/>
              <a:chOff x="0" y="0"/>
              <a:chExt cx="1656186" cy="1656188"/>
            </a:xfrm>
          </p:grpSpPr>
          <p:sp>
            <p:nvSpPr>
              <p:cNvPr id="425" name="Circle"/>
              <p:cNvSpPr/>
              <p:nvPr/>
            </p:nvSpPr>
            <p:spPr>
              <a:xfrm>
                <a:off x="-1" y="-1"/>
                <a:ext cx="1656188" cy="1656190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1000"/>
                  </a:spcBef>
                  <a:defRPr sz="14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26" name="Vocabulary"/>
              <p:cNvSpPr txBox="1"/>
              <p:nvPr/>
            </p:nvSpPr>
            <p:spPr>
              <a:xfrm>
                <a:off x="242542" y="635484"/>
                <a:ext cx="1171101" cy="385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9568" tIns="99568" rIns="99568" bIns="99568" numCol="1" anchor="ctr">
                <a:sp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Vocabulary</a:t>
                </a:r>
              </a:p>
            </p:txBody>
          </p:sp>
        </p:grp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924" y="4464330"/>
            <a:ext cx="2720294" cy="181352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Everyday communication skills…"/>
          <p:cNvSpPr txBox="1"/>
          <p:nvPr/>
        </p:nvSpPr>
        <p:spPr>
          <a:xfrm>
            <a:off x="420235" y="197394"/>
            <a:ext cx="8834620" cy="10801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43991">
              <a:spcBef>
                <a:spcPts val="3100"/>
              </a:spcBef>
              <a:defRPr sz="31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3500" dirty="0">
                <a:latin typeface="Georgia" panose="02040502050405020303" pitchFamily="18" charset="0"/>
              </a:rPr>
              <a:t>Vocabulary in job applications</a:t>
            </a:r>
          </a:p>
        </p:txBody>
      </p:sp>
      <p:grpSp>
        <p:nvGrpSpPr>
          <p:cNvPr id="435" name="Rounded Rectangular Callout 3"/>
          <p:cNvGrpSpPr/>
          <p:nvPr/>
        </p:nvGrpSpPr>
        <p:grpSpPr>
          <a:xfrm>
            <a:off x="7929701" y="7059522"/>
            <a:ext cx="4248475" cy="1344117"/>
            <a:chOff x="0" y="0"/>
            <a:chExt cx="4248474" cy="1344116"/>
          </a:xfrm>
        </p:grpSpPr>
        <p:sp>
          <p:nvSpPr>
            <p:cNvPr id="433" name="Shape"/>
            <p:cNvSpPr/>
            <p:nvPr/>
          </p:nvSpPr>
          <p:spPr>
            <a:xfrm>
              <a:off x="-1" y="-1"/>
              <a:ext cx="4248475" cy="134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960"/>
                  </a:moveTo>
                  <a:cubicBezTo>
                    <a:pt x="0" y="9784"/>
                    <a:pt x="301" y="8832"/>
                    <a:pt x="673" y="8832"/>
                  </a:cubicBezTo>
                  <a:lnTo>
                    <a:pt x="12600" y="8832"/>
                  </a:lnTo>
                  <a:lnTo>
                    <a:pt x="19553" y="0"/>
                  </a:lnTo>
                  <a:lnTo>
                    <a:pt x="18000" y="8832"/>
                  </a:lnTo>
                  <a:lnTo>
                    <a:pt x="20927" y="8832"/>
                  </a:lnTo>
                  <a:cubicBezTo>
                    <a:pt x="21299" y="8832"/>
                    <a:pt x="21600" y="9784"/>
                    <a:pt x="21600" y="10960"/>
                  </a:cubicBezTo>
                  <a:lnTo>
                    <a:pt x="21600" y="19472"/>
                  </a:lnTo>
                  <a:cubicBezTo>
                    <a:pt x="21600" y="20647"/>
                    <a:pt x="21299" y="21600"/>
                    <a:pt x="20927" y="21600"/>
                  </a:cubicBezTo>
                  <a:lnTo>
                    <a:pt x="673" y="21600"/>
                  </a:lnTo>
                  <a:cubicBezTo>
                    <a:pt x="301" y="21600"/>
                    <a:pt x="0" y="20647"/>
                    <a:pt x="0" y="19472"/>
                  </a:cubicBezTo>
                  <a:lnTo>
                    <a:pt x="0" y="10960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434" name="How well do you think you meet the key selection criteria"/>
            <p:cNvSpPr txBox="1"/>
            <p:nvPr/>
          </p:nvSpPr>
          <p:spPr>
            <a:xfrm>
              <a:off x="38785" y="582224"/>
              <a:ext cx="4170903" cy="729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How well do you think you meet the</a:t>
              </a:r>
              <a:r>
                <a:rPr sz="2000" b="1"/>
                <a:t> key selection criteria</a:t>
              </a:r>
              <a:r>
                <a:t>?</a:t>
              </a:r>
            </a:p>
          </p:txBody>
        </p:sp>
      </p:grpSp>
      <p:grpSp>
        <p:nvGrpSpPr>
          <p:cNvPr id="438" name="Rounded Rectangular Callout 4"/>
          <p:cNvGrpSpPr/>
          <p:nvPr/>
        </p:nvGrpSpPr>
        <p:grpSpPr>
          <a:xfrm>
            <a:off x="239310" y="4218706"/>
            <a:ext cx="3331780" cy="1662186"/>
            <a:chOff x="0" y="0"/>
            <a:chExt cx="3331779" cy="1662184"/>
          </a:xfrm>
        </p:grpSpPr>
        <p:sp>
          <p:nvSpPr>
            <p:cNvPr id="436" name="Shape"/>
            <p:cNvSpPr/>
            <p:nvPr/>
          </p:nvSpPr>
          <p:spPr>
            <a:xfrm>
              <a:off x="0" y="0"/>
              <a:ext cx="3331780" cy="1662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" y="10046"/>
                  </a:moveTo>
                  <a:cubicBezTo>
                    <a:pt x="2098" y="8770"/>
                    <a:pt x="2615" y="7735"/>
                    <a:pt x="3251" y="7735"/>
                  </a:cubicBezTo>
                  <a:lnTo>
                    <a:pt x="5349" y="7735"/>
                  </a:lnTo>
                  <a:lnTo>
                    <a:pt x="0" y="0"/>
                  </a:lnTo>
                  <a:lnTo>
                    <a:pt x="10224" y="7735"/>
                  </a:lnTo>
                  <a:lnTo>
                    <a:pt x="20447" y="7735"/>
                  </a:lnTo>
                  <a:cubicBezTo>
                    <a:pt x="21084" y="7735"/>
                    <a:pt x="21600" y="8770"/>
                    <a:pt x="21600" y="10046"/>
                  </a:cubicBezTo>
                  <a:lnTo>
                    <a:pt x="21600" y="19289"/>
                  </a:lnTo>
                  <a:cubicBezTo>
                    <a:pt x="21600" y="20565"/>
                    <a:pt x="21084" y="21600"/>
                    <a:pt x="20447" y="21600"/>
                  </a:cubicBezTo>
                  <a:lnTo>
                    <a:pt x="3251" y="21600"/>
                  </a:lnTo>
                  <a:cubicBezTo>
                    <a:pt x="2615" y="21600"/>
                    <a:pt x="2098" y="20565"/>
                    <a:pt x="2098" y="19289"/>
                  </a:cubicBezTo>
                  <a:lnTo>
                    <a:pt x="2098" y="10046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437" name="Do you prefer to work autonomously or collaboratively?"/>
            <p:cNvSpPr txBox="1"/>
            <p:nvPr/>
          </p:nvSpPr>
          <p:spPr>
            <a:xfrm>
              <a:off x="375757" y="624386"/>
              <a:ext cx="2903938" cy="1008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Do you prefer to work </a:t>
              </a:r>
              <a:r>
                <a:rPr sz="2000" b="1"/>
                <a:t>autonomously</a:t>
              </a:r>
              <a:r>
                <a:t> or </a:t>
              </a:r>
              <a:r>
                <a:rPr sz="2000" b="1"/>
                <a:t>collaboratively</a:t>
              </a:r>
              <a:r>
                <a:t>?</a:t>
              </a:r>
            </a:p>
          </p:txBody>
        </p:sp>
      </p:grpSp>
      <p:grpSp>
        <p:nvGrpSpPr>
          <p:cNvPr id="443" name="Cloud Callout 5"/>
          <p:cNvGrpSpPr/>
          <p:nvPr/>
        </p:nvGrpSpPr>
        <p:grpSpPr>
          <a:xfrm>
            <a:off x="4820285" y="2172134"/>
            <a:ext cx="2285624" cy="2377625"/>
            <a:chOff x="48" y="-16"/>
            <a:chExt cx="2285622" cy="2377624"/>
          </a:xfrm>
        </p:grpSpPr>
        <p:sp>
          <p:nvSpPr>
            <p:cNvPr id="439" name="Shape"/>
            <p:cNvSpPr/>
            <p:nvPr/>
          </p:nvSpPr>
          <p:spPr>
            <a:xfrm>
              <a:off x="48" y="-17"/>
              <a:ext cx="2285624" cy="162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0" name="Circle"/>
            <p:cNvSpPr/>
            <p:nvPr/>
          </p:nvSpPr>
          <p:spPr>
            <a:xfrm>
              <a:off x="946860" y="1689031"/>
              <a:ext cx="270129" cy="270129"/>
            </a:xfrm>
            <a:prstGeom prst="ellipse">
              <a:avLst/>
            </a:pr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1" name="Circle"/>
            <p:cNvSpPr/>
            <p:nvPr/>
          </p:nvSpPr>
          <p:spPr>
            <a:xfrm>
              <a:off x="973886" y="2033237"/>
              <a:ext cx="180087" cy="180087"/>
            </a:xfrm>
            <a:prstGeom prst="ellipse">
              <a:avLst/>
            </a:pr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42" name="Circle"/>
            <p:cNvSpPr/>
            <p:nvPr/>
          </p:nvSpPr>
          <p:spPr>
            <a:xfrm>
              <a:off x="1006317" y="2287563"/>
              <a:ext cx="90045" cy="90045"/>
            </a:xfrm>
            <a:prstGeom prst="ellipse">
              <a:avLst/>
            </a:pr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444" name="TextBox 6"/>
          <p:cNvSpPr txBox="1"/>
          <p:nvPr/>
        </p:nvSpPr>
        <p:spPr>
          <a:xfrm>
            <a:off x="5301557" y="2762951"/>
            <a:ext cx="1210373" cy="46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????</a:t>
            </a:r>
          </a:p>
        </p:txBody>
      </p:sp>
      <p:grpSp>
        <p:nvGrpSpPr>
          <p:cNvPr id="447" name="Rounded Rectangular Callout 8"/>
          <p:cNvGrpSpPr/>
          <p:nvPr/>
        </p:nvGrpSpPr>
        <p:grpSpPr>
          <a:xfrm>
            <a:off x="8208480" y="4905607"/>
            <a:ext cx="4176467" cy="1362814"/>
            <a:chOff x="0" y="0"/>
            <a:chExt cx="4176466" cy="1362813"/>
          </a:xfrm>
        </p:grpSpPr>
        <p:sp>
          <p:nvSpPr>
            <p:cNvPr id="445" name="Shape"/>
            <p:cNvSpPr/>
            <p:nvPr/>
          </p:nvSpPr>
          <p:spPr>
            <a:xfrm>
              <a:off x="-1" y="0"/>
              <a:ext cx="4176467" cy="1362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206"/>
                  </a:moveTo>
                  <a:cubicBezTo>
                    <a:pt x="0" y="8948"/>
                    <a:pt x="333" y="7927"/>
                    <a:pt x="744" y="7927"/>
                  </a:cubicBezTo>
                  <a:lnTo>
                    <a:pt x="12600" y="7927"/>
                  </a:lnTo>
                  <a:lnTo>
                    <a:pt x="21193" y="0"/>
                  </a:lnTo>
                  <a:lnTo>
                    <a:pt x="18000" y="7927"/>
                  </a:lnTo>
                  <a:lnTo>
                    <a:pt x="20856" y="7927"/>
                  </a:lnTo>
                  <a:cubicBezTo>
                    <a:pt x="21267" y="7927"/>
                    <a:pt x="21600" y="8948"/>
                    <a:pt x="21600" y="10206"/>
                  </a:cubicBezTo>
                  <a:lnTo>
                    <a:pt x="21600" y="19321"/>
                  </a:lnTo>
                  <a:cubicBezTo>
                    <a:pt x="21600" y="20580"/>
                    <a:pt x="21267" y="21600"/>
                    <a:pt x="20856" y="21600"/>
                  </a:cubicBezTo>
                  <a:lnTo>
                    <a:pt x="744" y="21600"/>
                  </a:lnTo>
                  <a:cubicBezTo>
                    <a:pt x="333" y="21600"/>
                    <a:pt x="0" y="20580"/>
                    <a:pt x="0" y="19321"/>
                  </a:cubicBezTo>
                  <a:lnTo>
                    <a:pt x="0" y="10206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446" name="What qualifications have you listed on your resume?"/>
            <p:cNvSpPr txBox="1"/>
            <p:nvPr/>
          </p:nvSpPr>
          <p:spPr>
            <a:xfrm>
              <a:off x="42110" y="566870"/>
              <a:ext cx="4092245" cy="729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What </a:t>
              </a:r>
              <a:r>
                <a:rPr sz="2000" b="1"/>
                <a:t>qualifications</a:t>
              </a:r>
              <a:r>
                <a:rPr sz="2000"/>
                <a:t> </a:t>
              </a:r>
              <a:r>
                <a:t>have you listed on your </a:t>
              </a:r>
              <a:r>
                <a:rPr sz="2000" b="1"/>
                <a:t>resume</a:t>
              </a:r>
              <a:r>
                <a:t>?</a:t>
              </a:r>
            </a:p>
          </p:txBody>
        </p:sp>
      </p:grpSp>
      <p:grpSp>
        <p:nvGrpSpPr>
          <p:cNvPr id="450" name="Rounded Rectangular Callout 10"/>
          <p:cNvGrpSpPr/>
          <p:nvPr/>
        </p:nvGrpSpPr>
        <p:grpSpPr>
          <a:xfrm>
            <a:off x="8382078" y="3900518"/>
            <a:ext cx="3680106" cy="689581"/>
            <a:chOff x="0" y="0"/>
            <a:chExt cx="3680105" cy="689579"/>
          </a:xfrm>
        </p:grpSpPr>
        <p:sp>
          <p:nvSpPr>
            <p:cNvPr id="448" name="Shape"/>
            <p:cNvSpPr/>
            <p:nvPr/>
          </p:nvSpPr>
          <p:spPr>
            <a:xfrm>
              <a:off x="0" y="0"/>
              <a:ext cx="3680106" cy="689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749"/>
                  </a:moveTo>
                  <a:cubicBezTo>
                    <a:pt x="0" y="8440"/>
                    <a:pt x="199" y="7378"/>
                    <a:pt x="444" y="7378"/>
                  </a:cubicBezTo>
                  <a:lnTo>
                    <a:pt x="10848" y="7378"/>
                  </a:lnTo>
                  <a:lnTo>
                    <a:pt x="21600" y="0"/>
                  </a:lnTo>
                  <a:lnTo>
                    <a:pt x="15497" y="7378"/>
                  </a:lnTo>
                  <a:lnTo>
                    <a:pt x="18152" y="7378"/>
                  </a:lnTo>
                  <a:cubicBezTo>
                    <a:pt x="18397" y="7378"/>
                    <a:pt x="18596" y="8440"/>
                    <a:pt x="18596" y="9749"/>
                  </a:cubicBezTo>
                  <a:lnTo>
                    <a:pt x="18596" y="19230"/>
                  </a:lnTo>
                  <a:cubicBezTo>
                    <a:pt x="18596" y="20539"/>
                    <a:pt x="18397" y="21600"/>
                    <a:pt x="18152" y="21600"/>
                  </a:cubicBezTo>
                  <a:lnTo>
                    <a:pt x="444" y="21600"/>
                  </a:lnTo>
                  <a:cubicBezTo>
                    <a:pt x="199" y="21600"/>
                    <a:pt x="0" y="20539"/>
                    <a:pt x="0" y="19230"/>
                  </a:cubicBezTo>
                  <a:lnTo>
                    <a:pt x="0" y="9749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800"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449" name="We will need three referees"/>
            <p:cNvSpPr txBox="1"/>
            <p:nvPr/>
          </p:nvSpPr>
          <p:spPr>
            <a:xfrm>
              <a:off x="22164" y="256698"/>
              <a:ext cx="3124026" cy="411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We will need three </a:t>
              </a:r>
              <a:r>
                <a:rPr sz="2000" b="1"/>
                <a:t>referees</a:t>
              </a:r>
            </a:p>
          </p:txBody>
        </p:sp>
      </p:grpSp>
      <p:grpSp>
        <p:nvGrpSpPr>
          <p:cNvPr id="453" name="Rounded Rectangular Callout 12"/>
          <p:cNvGrpSpPr/>
          <p:nvPr/>
        </p:nvGrpSpPr>
        <p:grpSpPr>
          <a:xfrm>
            <a:off x="202166" y="6199835"/>
            <a:ext cx="4172716" cy="1101014"/>
            <a:chOff x="0" y="0"/>
            <a:chExt cx="4172715" cy="1101013"/>
          </a:xfrm>
        </p:grpSpPr>
        <p:sp>
          <p:nvSpPr>
            <p:cNvPr id="451" name="Shape"/>
            <p:cNvSpPr/>
            <p:nvPr/>
          </p:nvSpPr>
          <p:spPr>
            <a:xfrm>
              <a:off x="-1" y="-1"/>
              <a:ext cx="4172716" cy="110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6" y="3600"/>
                  </a:moveTo>
                  <a:cubicBezTo>
                    <a:pt x="8076" y="1612"/>
                    <a:pt x="8501" y="0"/>
                    <a:pt x="9026" y="0"/>
                  </a:cubicBezTo>
                  <a:lnTo>
                    <a:pt x="20650" y="0"/>
                  </a:lnTo>
                  <a:cubicBezTo>
                    <a:pt x="21175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175" y="21600"/>
                    <a:pt x="20650" y="21600"/>
                  </a:cubicBezTo>
                  <a:lnTo>
                    <a:pt x="9026" y="21600"/>
                  </a:lnTo>
                  <a:cubicBezTo>
                    <a:pt x="8501" y="21600"/>
                    <a:pt x="8076" y="19988"/>
                    <a:pt x="8076" y="18000"/>
                  </a:cubicBezTo>
                  <a:lnTo>
                    <a:pt x="8076" y="9000"/>
                  </a:lnTo>
                  <a:lnTo>
                    <a:pt x="0" y="2460"/>
                  </a:lnTo>
                  <a:lnTo>
                    <a:pt x="8076" y="3600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2" name="How do you…"/>
            <p:cNvSpPr txBox="1"/>
            <p:nvPr/>
          </p:nvSpPr>
          <p:spPr>
            <a:xfrm>
              <a:off x="1613844" y="39839"/>
              <a:ext cx="2505124" cy="10213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How do you</a:t>
              </a:r>
              <a:endParaRPr b="1">
                <a:latin typeface="+mj-lt"/>
                <a:ea typeface="+mj-ea"/>
                <a:cs typeface="+mj-cs"/>
                <a:sym typeface="Helvetica Neue"/>
              </a:endParaRPr>
            </a:p>
            <a:p>
              <a:pPr>
                <a:defRPr sz="2000" b="1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practice</a:t>
              </a:r>
              <a:r>
                <a:rPr sz="1800"/>
                <a:t> </a:t>
              </a:r>
              <a:r>
                <a:rPr sz="1800" b="0"/>
                <a:t>and</a:t>
              </a:r>
              <a:r>
                <a:rPr sz="1800"/>
                <a:t> </a:t>
              </a:r>
              <a:r>
                <a:t>promote self-care?</a:t>
              </a:r>
            </a:p>
          </p:txBody>
        </p:sp>
      </p:grpSp>
      <p:grpSp>
        <p:nvGrpSpPr>
          <p:cNvPr id="456" name="Rounded Rectangular Callout 17"/>
          <p:cNvGrpSpPr/>
          <p:nvPr/>
        </p:nvGrpSpPr>
        <p:grpSpPr>
          <a:xfrm>
            <a:off x="1562762" y="8161074"/>
            <a:ext cx="4924973" cy="1244544"/>
            <a:chOff x="0" y="48614"/>
            <a:chExt cx="4924972" cy="1244543"/>
          </a:xfrm>
        </p:grpSpPr>
        <p:sp>
          <p:nvSpPr>
            <p:cNvPr id="454" name="Shape"/>
            <p:cNvSpPr/>
            <p:nvPr/>
          </p:nvSpPr>
          <p:spPr>
            <a:xfrm>
              <a:off x="0" y="48614"/>
              <a:ext cx="4924972" cy="12445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6" y="3600"/>
                  </a:moveTo>
                  <a:cubicBezTo>
                    <a:pt x="8076" y="1612"/>
                    <a:pt x="8425" y="0"/>
                    <a:pt x="8856" y="0"/>
                  </a:cubicBezTo>
                  <a:lnTo>
                    <a:pt x="20820" y="0"/>
                  </a:lnTo>
                  <a:cubicBezTo>
                    <a:pt x="21251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1" y="21600"/>
                    <a:pt x="20820" y="21600"/>
                  </a:cubicBezTo>
                  <a:lnTo>
                    <a:pt x="8856" y="21600"/>
                  </a:lnTo>
                  <a:cubicBezTo>
                    <a:pt x="8425" y="21600"/>
                    <a:pt x="8076" y="19988"/>
                    <a:pt x="8076" y="18000"/>
                  </a:cubicBezTo>
                  <a:lnTo>
                    <a:pt x="8076" y="9000"/>
                  </a:lnTo>
                  <a:lnTo>
                    <a:pt x="0" y="2460"/>
                  </a:lnTo>
                  <a:lnTo>
                    <a:pt x="8076" y="3600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55" name="What are the values and principles you think are needed to work in aged care?"/>
            <p:cNvSpPr txBox="1"/>
            <p:nvPr/>
          </p:nvSpPr>
          <p:spPr>
            <a:xfrm>
              <a:off x="1812050" y="159514"/>
              <a:ext cx="3112922" cy="9951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dirty="0"/>
                <a:t>What are the </a:t>
              </a:r>
              <a:r>
                <a:rPr sz="2000" b="1" dirty="0"/>
                <a:t>values</a:t>
              </a:r>
              <a:r>
                <a:rPr sz="2000" dirty="0"/>
                <a:t> </a:t>
              </a:r>
              <a:r>
                <a:rPr dirty="0"/>
                <a:t>and </a:t>
              </a:r>
              <a:r>
                <a:rPr sz="2000" b="1" dirty="0"/>
                <a:t>principles</a:t>
              </a:r>
              <a:r>
                <a:rPr sz="2000" dirty="0"/>
                <a:t> </a:t>
              </a:r>
              <a:r>
                <a:rPr dirty="0"/>
                <a:t>you think are needed to work in aged care? </a:t>
              </a:r>
            </a:p>
          </p:txBody>
        </p:sp>
      </p:grpSp>
      <p:pic>
        <p:nvPicPr>
          <p:cNvPr id="457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4220" y="4592551"/>
            <a:ext cx="2304258" cy="230425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8" name="Diagram 11"/>
          <p:cNvGrpSpPr/>
          <p:nvPr/>
        </p:nvGrpSpPr>
        <p:grpSpPr>
          <a:xfrm>
            <a:off x="9254855" y="457710"/>
            <a:ext cx="3079205" cy="2804062"/>
            <a:chOff x="0" y="0"/>
            <a:chExt cx="3424138" cy="2956156"/>
          </a:xfrm>
        </p:grpSpPr>
        <p:grpSp>
          <p:nvGrpSpPr>
            <p:cNvPr id="461" name="Group"/>
            <p:cNvGrpSpPr/>
            <p:nvPr/>
          </p:nvGrpSpPr>
          <p:grpSpPr>
            <a:xfrm>
              <a:off x="0" y="0"/>
              <a:ext cx="3424138" cy="2956156"/>
              <a:chOff x="0" y="0"/>
              <a:chExt cx="3424137" cy="2956155"/>
            </a:xfrm>
          </p:grpSpPr>
          <p:sp>
            <p:nvSpPr>
              <p:cNvPr id="459" name="Oval"/>
              <p:cNvSpPr/>
              <p:nvPr/>
            </p:nvSpPr>
            <p:spPr>
              <a:xfrm>
                <a:off x="0" y="0"/>
                <a:ext cx="3424138" cy="2956156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0" name="Everyday communication"/>
              <p:cNvSpPr txBox="1"/>
              <p:nvPr/>
            </p:nvSpPr>
            <p:spPr>
              <a:xfrm>
                <a:off x="1007391" y="120242"/>
                <a:ext cx="1409347" cy="528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5342" tIns="85342" rIns="85342" bIns="85342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Everyday communication</a:t>
                </a:r>
              </a:p>
            </p:txBody>
          </p:sp>
        </p:grpSp>
        <p:grpSp>
          <p:nvGrpSpPr>
            <p:cNvPr id="464" name="Group"/>
            <p:cNvGrpSpPr/>
            <p:nvPr/>
          </p:nvGrpSpPr>
          <p:grpSpPr>
            <a:xfrm>
              <a:off x="495600" y="739036"/>
              <a:ext cx="2432935" cy="2217119"/>
              <a:chOff x="0" y="0"/>
              <a:chExt cx="2432934" cy="2217117"/>
            </a:xfrm>
          </p:grpSpPr>
          <p:sp>
            <p:nvSpPr>
              <p:cNvPr id="462" name="Circle"/>
              <p:cNvSpPr/>
              <p:nvPr/>
            </p:nvSpPr>
            <p:spPr>
              <a:xfrm>
                <a:off x="-1" y="0"/>
                <a:ext cx="2432936" cy="2217118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3" name="Specific  setting"/>
              <p:cNvSpPr txBox="1"/>
              <p:nvPr/>
            </p:nvSpPr>
            <p:spPr>
              <a:xfrm>
                <a:off x="649591" y="89208"/>
                <a:ext cx="1133747" cy="5144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30" tIns="78230" rIns="78230" bIns="78230" numCol="1" anchor="ctr">
                <a:spAutoFit/>
              </a:bodyPr>
              <a:lstStyle>
                <a:lvl1pPr defTabSz="488950">
                  <a:lnSpc>
                    <a:spcPct val="90000"/>
                  </a:lnSpc>
                  <a:spcBef>
                    <a:spcPts val="4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Specific  setting</a:t>
                </a:r>
              </a:p>
            </p:txBody>
          </p:sp>
        </p:grpSp>
        <p:grpSp>
          <p:nvGrpSpPr>
            <p:cNvPr id="467" name="Group"/>
            <p:cNvGrpSpPr/>
            <p:nvPr/>
          </p:nvGrpSpPr>
          <p:grpSpPr>
            <a:xfrm>
              <a:off x="901089" y="1478073"/>
              <a:ext cx="1621960" cy="1478082"/>
              <a:chOff x="0" y="-1"/>
              <a:chExt cx="1621959" cy="1478081"/>
            </a:xfrm>
          </p:grpSpPr>
          <p:sp>
            <p:nvSpPr>
              <p:cNvPr id="465" name="Circle"/>
              <p:cNvSpPr/>
              <p:nvPr/>
            </p:nvSpPr>
            <p:spPr>
              <a:xfrm>
                <a:off x="0" y="-1"/>
                <a:ext cx="1621959" cy="1478081"/>
              </a:xfrm>
              <a:prstGeom prst="ellipse">
                <a:avLst/>
              </a:prstGeom>
              <a:solidFill>
                <a:srgbClr val="FFC1B8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466" name="Vocabulary"/>
              <p:cNvSpPr txBox="1"/>
              <p:nvPr/>
            </p:nvSpPr>
            <p:spPr>
              <a:xfrm>
                <a:off x="118763" y="551565"/>
                <a:ext cx="1384427" cy="40017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30" tIns="78230" rIns="78230" bIns="78230" numCol="1" anchor="ctr">
                <a:spAutoFit/>
              </a:bodyPr>
              <a:lstStyle>
                <a:lvl1pPr defTabSz="488950">
                  <a:lnSpc>
                    <a:spcPct val="90000"/>
                  </a:lnSpc>
                  <a:spcBef>
                    <a:spcPts val="4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sz="1600" dirty="0"/>
                  <a:t>Vocabulary</a:t>
                </a:r>
              </a:p>
            </p:txBody>
          </p:sp>
        </p:grp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5" y="1153906"/>
            <a:ext cx="2720294" cy="1813529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b="1" dirty="0">
                <a:latin typeface="Georgia" panose="02040502050405020303" pitchFamily="18" charset="0"/>
              </a:rPr>
              <a:t>         What helps Gemma? </a:t>
            </a:r>
          </a:p>
        </p:txBody>
      </p:sp>
      <p:pic>
        <p:nvPicPr>
          <p:cNvPr id="473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220" y="138204"/>
            <a:ext cx="2274795" cy="227479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5" name="Diagram 4"/>
          <p:cNvGrpSpPr/>
          <p:nvPr/>
        </p:nvGrpSpPr>
        <p:grpSpPr>
          <a:xfrm>
            <a:off x="387594" y="2567317"/>
            <a:ext cx="12317752" cy="6977223"/>
            <a:chOff x="0" y="0"/>
            <a:chExt cx="12317750" cy="6977221"/>
          </a:xfrm>
        </p:grpSpPr>
        <p:grpSp>
          <p:nvGrpSpPr>
            <p:cNvPr id="476" name="Group"/>
            <p:cNvGrpSpPr/>
            <p:nvPr/>
          </p:nvGrpSpPr>
          <p:grpSpPr>
            <a:xfrm>
              <a:off x="4434390" y="259829"/>
              <a:ext cx="7883361" cy="1345007"/>
              <a:chOff x="0" y="0"/>
              <a:chExt cx="7883360" cy="1345006"/>
            </a:xfrm>
          </p:grpSpPr>
          <p:sp>
            <p:nvSpPr>
              <p:cNvPr id="474" name="Shape"/>
              <p:cNvSpPr/>
              <p:nvPr/>
            </p:nvSpPr>
            <p:spPr>
              <a:xfrm rot="5400000">
                <a:off x="3269177" y="-3269177"/>
                <a:ext cx="1345007" cy="7883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275"/>
                      <a:pt x="21600" y="61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614"/>
                    </a:lnTo>
                    <a:cubicBezTo>
                      <a:pt x="0" y="275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CCECFF">
                  <a:alpha val="90000"/>
                </a:srgbClr>
              </a:solidFill>
              <a:ln w="25400" cap="flat">
                <a:solidFill>
                  <a:srgbClr val="CADFFF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244600">
                  <a:lnSpc>
                    <a:spcPct val="90000"/>
                  </a:lnSpc>
                  <a:spcBef>
                    <a:spcPts val="400"/>
                  </a:spcBef>
                  <a:defRPr sz="2800"/>
                </a:pPr>
                <a:endParaRPr/>
              </a:p>
            </p:txBody>
          </p:sp>
          <p:sp>
            <p:nvSpPr>
              <p:cNvPr id="475" name="Recognise her communication needs…"/>
              <p:cNvSpPr txBox="1"/>
              <p:nvPr/>
            </p:nvSpPr>
            <p:spPr>
              <a:xfrm>
                <a:off x="0" y="106463"/>
                <a:ext cx="7817703" cy="1132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3825" tIns="123825" rIns="123825" bIns="123825" numCol="1" anchor="ctr">
                <a:spAutoFit/>
              </a:bodyPr>
              <a:lstStyle/>
              <a:p>
                <a:pPr marL="285750" lvl="1" indent="-285750" algn="l" defTabSz="12446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2800"/>
                </a:pPr>
                <a:r>
                  <a:t>Recognise her communication needs</a:t>
                </a:r>
              </a:p>
              <a:p>
                <a:pPr marL="285750" lvl="1" indent="-285750" algn="l" defTabSz="12446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2800"/>
                </a:pPr>
                <a:r>
                  <a:t>Tune in and support her kindly</a:t>
                </a:r>
              </a:p>
            </p:txBody>
          </p:sp>
        </p:grpSp>
        <p:grpSp>
          <p:nvGrpSpPr>
            <p:cNvPr id="479" name="Group"/>
            <p:cNvGrpSpPr/>
            <p:nvPr/>
          </p:nvGrpSpPr>
          <p:grpSpPr>
            <a:xfrm>
              <a:off x="0" y="0"/>
              <a:ext cx="4434391" cy="1681259"/>
              <a:chOff x="0" y="0"/>
              <a:chExt cx="4434390" cy="1681258"/>
            </a:xfrm>
          </p:grpSpPr>
          <p:sp>
            <p:nvSpPr>
              <p:cNvPr id="477" name="Rounded Rectangle"/>
              <p:cNvSpPr/>
              <p:nvPr/>
            </p:nvSpPr>
            <p:spPr>
              <a:xfrm>
                <a:off x="0" y="0"/>
                <a:ext cx="4434391" cy="1681259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000"/>
                  </a:spcBef>
                  <a:defRPr sz="4000" b="1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78" name="Being communication…"/>
              <p:cNvSpPr txBox="1"/>
              <p:nvPr/>
            </p:nvSpPr>
            <p:spPr>
              <a:xfrm>
                <a:off x="82072" y="307229"/>
                <a:ext cx="4270246" cy="1066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pPr>
                <a:r>
                  <a:t>Being communication </a:t>
                </a:r>
                <a:endParaRPr>
                  <a:solidFill>
                    <a:srgbClr val="FFFFFF"/>
                  </a:solidFill>
                </a:endParaRPr>
              </a:p>
              <a:p>
                <a:pPr defTabSz="889000">
                  <a:lnSpc>
                    <a:spcPct val="90000"/>
                  </a:lnSpc>
                  <a:spcBef>
                    <a:spcPts val="1600"/>
                  </a:spcBef>
                  <a:defRPr sz="4000" b="1"/>
                </a:pPr>
                <a:r>
                  <a:t>Aware</a:t>
                </a:r>
              </a:p>
            </p:txBody>
          </p:sp>
        </p:grpSp>
        <p:grpSp>
          <p:nvGrpSpPr>
            <p:cNvPr id="482" name="Group"/>
            <p:cNvGrpSpPr/>
            <p:nvPr/>
          </p:nvGrpSpPr>
          <p:grpSpPr>
            <a:xfrm>
              <a:off x="4434390" y="1933448"/>
              <a:ext cx="7883361" cy="1345007"/>
              <a:chOff x="0" y="0"/>
              <a:chExt cx="7883360" cy="1345006"/>
            </a:xfrm>
          </p:grpSpPr>
          <p:sp>
            <p:nvSpPr>
              <p:cNvPr id="480" name="Shape"/>
              <p:cNvSpPr/>
              <p:nvPr/>
            </p:nvSpPr>
            <p:spPr>
              <a:xfrm rot="5400000">
                <a:off x="3269177" y="-3269177"/>
                <a:ext cx="1345007" cy="7883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275"/>
                      <a:pt x="21600" y="61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614"/>
                    </a:lnTo>
                    <a:cubicBezTo>
                      <a:pt x="0" y="275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CCECFF">
                  <a:alpha val="90000"/>
                </a:srgbClr>
              </a:solidFill>
              <a:ln w="25400" cap="flat">
                <a:solidFill>
                  <a:srgbClr val="CADFFF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244600">
                  <a:lnSpc>
                    <a:spcPct val="90000"/>
                  </a:lnSpc>
                  <a:spcBef>
                    <a:spcPts val="400"/>
                  </a:spcBef>
                  <a:defRPr sz="2800"/>
                </a:pPr>
                <a:endParaRPr/>
              </a:p>
            </p:txBody>
          </p:sp>
          <p:sp>
            <p:nvSpPr>
              <p:cNvPr id="481" name="Talk less, take time and explain words…"/>
              <p:cNvSpPr txBox="1"/>
              <p:nvPr/>
            </p:nvSpPr>
            <p:spPr>
              <a:xfrm>
                <a:off x="0" y="106463"/>
                <a:ext cx="7817703" cy="1132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3825" tIns="123825" rIns="123825" bIns="123825" numCol="1" anchor="ctr">
                <a:spAutoFit/>
              </a:bodyPr>
              <a:lstStyle/>
              <a:p>
                <a:pPr marL="285750" lvl="1" indent="-285750" algn="l" defTabSz="12446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2800"/>
                </a:pPr>
                <a:r>
                  <a:t>Talk less, take time and explain words</a:t>
                </a:r>
              </a:p>
              <a:p>
                <a:pPr marL="285750" lvl="1" indent="-285750" algn="l" defTabSz="12446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2800"/>
                </a:pPr>
                <a:r>
                  <a:t>Use a range of ways to communicate</a:t>
                </a:r>
              </a:p>
            </p:txBody>
          </p:sp>
        </p:grpSp>
        <p:grpSp>
          <p:nvGrpSpPr>
            <p:cNvPr id="485" name="Group"/>
            <p:cNvGrpSpPr/>
            <p:nvPr/>
          </p:nvGrpSpPr>
          <p:grpSpPr>
            <a:xfrm>
              <a:off x="0" y="1765321"/>
              <a:ext cx="4434391" cy="1681259"/>
              <a:chOff x="0" y="0"/>
              <a:chExt cx="4434390" cy="1681258"/>
            </a:xfrm>
          </p:grpSpPr>
          <p:sp>
            <p:nvSpPr>
              <p:cNvPr id="483" name="Rounded Rectangle"/>
              <p:cNvSpPr/>
              <p:nvPr/>
            </p:nvSpPr>
            <p:spPr>
              <a:xfrm>
                <a:off x="0" y="0"/>
                <a:ext cx="4434391" cy="1681259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000"/>
                  </a:spcBef>
                  <a:defRPr sz="4000" b="1"/>
                </a:pPr>
                <a:endParaRPr/>
              </a:p>
            </p:txBody>
          </p:sp>
          <p:sp>
            <p:nvSpPr>
              <p:cNvPr id="484" name="Being willing to…"/>
              <p:cNvSpPr txBox="1"/>
              <p:nvPr/>
            </p:nvSpPr>
            <p:spPr>
              <a:xfrm>
                <a:off x="82072" y="307228"/>
                <a:ext cx="4270246" cy="10668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pPr>
                <a:r>
                  <a:t>Being willing to </a:t>
                </a:r>
                <a:endParaRPr>
                  <a:solidFill>
                    <a:srgbClr val="FFFFFF"/>
                  </a:solidFill>
                </a:endParaRPr>
              </a:p>
              <a:p>
                <a:pPr defTabSz="889000">
                  <a:lnSpc>
                    <a:spcPct val="90000"/>
                  </a:lnSpc>
                  <a:spcBef>
                    <a:spcPts val="1600"/>
                  </a:spcBef>
                  <a:defRPr sz="4000" b="1"/>
                </a:pPr>
                <a:r>
                  <a:t>Adjust </a:t>
                </a:r>
              </a:p>
            </p:txBody>
          </p:sp>
        </p:grpSp>
        <p:grpSp>
          <p:nvGrpSpPr>
            <p:cNvPr id="488" name="Group"/>
            <p:cNvGrpSpPr/>
            <p:nvPr/>
          </p:nvGrpSpPr>
          <p:grpSpPr>
            <a:xfrm>
              <a:off x="4434390" y="3698769"/>
              <a:ext cx="7883361" cy="1345007"/>
              <a:chOff x="0" y="0"/>
              <a:chExt cx="7883360" cy="1345006"/>
            </a:xfrm>
          </p:grpSpPr>
          <p:sp>
            <p:nvSpPr>
              <p:cNvPr id="486" name="Shape"/>
              <p:cNvSpPr/>
              <p:nvPr/>
            </p:nvSpPr>
            <p:spPr>
              <a:xfrm rot="5400000">
                <a:off x="3269177" y="-3269177"/>
                <a:ext cx="1345007" cy="7883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600" y="0"/>
                    </a:moveTo>
                    <a:lnTo>
                      <a:pt x="18000" y="0"/>
                    </a:lnTo>
                    <a:cubicBezTo>
                      <a:pt x="19988" y="0"/>
                      <a:pt x="21600" y="275"/>
                      <a:pt x="21600" y="614"/>
                    </a:cubicBez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614"/>
                    </a:lnTo>
                    <a:cubicBezTo>
                      <a:pt x="0" y="275"/>
                      <a:pt x="1612" y="0"/>
                      <a:pt x="3600" y="0"/>
                    </a:cubicBezTo>
                    <a:close/>
                  </a:path>
                </a:pathLst>
              </a:custGeom>
              <a:solidFill>
                <a:srgbClr val="CCECFF">
                  <a:alpha val="90000"/>
                </a:srgbClr>
              </a:solidFill>
              <a:ln w="25400" cap="flat">
                <a:solidFill>
                  <a:srgbClr val="CADFFF">
                    <a:alpha val="90000"/>
                  </a:srgbClr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l" defTabSz="1244600">
                  <a:lnSpc>
                    <a:spcPct val="90000"/>
                  </a:lnSpc>
                  <a:spcBef>
                    <a:spcPts val="400"/>
                  </a:spcBef>
                  <a:defRPr sz="2800"/>
                </a:pPr>
                <a:endParaRPr/>
              </a:p>
            </p:txBody>
          </p:sp>
          <p:sp>
            <p:nvSpPr>
              <p:cNvPr id="487" name="Able to speak up when confused or unsure…"/>
              <p:cNvSpPr txBox="1"/>
              <p:nvPr/>
            </p:nvSpPr>
            <p:spPr>
              <a:xfrm>
                <a:off x="0" y="106463"/>
                <a:ext cx="7817703" cy="113207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3825" tIns="123825" rIns="123825" bIns="123825" numCol="1" anchor="ctr">
                <a:spAutoFit/>
              </a:bodyPr>
              <a:lstStyle/>
              <a:p>
                <a:pPr marL="285750" lvl="1" indent="-285750" algn="l" defTabSz="12446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2800"/>
                </a:pPr>
                <a:r>
                  <a:t>Able to speak up when confused or unsure</a:t>
                </a:r>
              </a:p>
              <a:p>
                <a:pPr marL="285750" lvl="1" indent="-285750" algn="l" defTabSz="1244600">
                  <a:lnSpc>
                    <a:spcPct val="90000"/>
                  </a:lnSpc>
                  <a:spcBef>
                    <a:spcPts val="500"/>
                  </a:spcBef>
                  <a:buSzPct val="100000"/>
                  <a:buChar char="•"/>
                  <a:defRPr sz="2800"/>
                </a:pPr>
                <a:r>
                  <a:t>Able to accept help from others </a:t>
                </a:r>
              </a:p>
            </p:txBody>
          </p:sp>
        </p:grpSp>
        <p:grpSp>
          <p:nvGrpSpPr>
            <p:cNvPr id="491" name="Group"/>
            <p:cNvGrpSpPr/>
            <p:nvPr/>
          </p:nvGrpSpPr>
          <p:grpSpPr>
            <a:xfrm>
              <a:off x="0" y="3530643"/>
              <a:ext cx="4434391" cy="1681259"/>
              <a:chOff x="0" y="0"/>
              <a:chExt cx="4434390" cy="1681258"/>
            </a:xfrm>
          </p:grpSpPr>
          <p:sp>
            <p:nvSpPr>
              <p:cNvPr id="489" name="Rounded Rectangle"/>
              <p:cNvSpPr/>
              <p:nvPr/>
            </p:nvSpPr>
            <p:spPr>
              <a:xfrm>
                <a:off x="0" y="0"/>
                <a:ext cx="4434391" cy="1681259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000"/>
                  </a:spcBef>
                  <a:defRPr sz="2000"/>
                </a:pPr>
                <a:endParaRPr/>
              </a:p>
            </p:txBody>
          </p:sp>
          <p:sp>
            <p:nvSpPr>
              <p:cNvPr id="490" name="Being able to…"/>
              <p:cNvSpPr txBox="1"/>
              <p:nvPr/>
            </p:nvSpPr>
            <p:spPr>
              <a:xfrm>
                <a:off x="82072" y="78628"/>
                <a:ext cx="4270246" cy="15240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8100" tIns="38100" rIns="38100" bIns="38100" numCol="1" anchor="ctr">
                <a:sp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pPr>
                <a:r>
                  <a:t>Being able to </a:t>
                </a:r>
                <a:endParaRPr>
                  <a:solidFill>
                    <a:srgbClr val="FFFFFF"/>
                  </a:solidFill>
                </a:endParaRPr>
              </a:p>
              <a:p>
                <a:pPr defTabSz="889000">
                  <a:lnSpc>
                    <a:spcPct val="90000"/>
                  </a:lnSpc>
                  <a:spcBef>
                    <a:spcPts val="1600"/>
                  </a:spcBef>
                  <a:defRPr sz="4000" b="1"/>
                </a:pPr>
                <a:r>
                  <a:t>Accept</a:t>
                </a:r>
                <a:endParaRPr>
                  <a:solidFill>
                    <a:srgbClr val="FFFFFF"/>
                  </a:solidFill>
                </a:endParaRPr>
              </a:p>
              <a:p>
                <a:pPr defTabSz="889000">
                  <a:lnSpc>
                    <a:spcPct val="90000"/>
                  </a:lnSpc>
                  <a:spcBef>
                    <a:spcPts val="800"/>
                  </a:spcBef>
                  <a:defRPr sz="2000"/>
                </a:pPr>
                <a:r>
                  <a:t>Support</a:t>
                </a:r>
              </a:p>
            </p:txBody>
          </p:sp>
        </p:grpSp>
        <p:grpSp>
          <p:nvGrpSpPr>
            <p:cNvPr id="494" name="Group"/>
            <p:cNvGrpSpPr/>
            <p:nvPr/>
          </p:nvGrpSpPr>
          <p:grpSpPr>
            <a:xfrm>
              <a:off x="0" y="5295963"/>
              <a:ext cx="4434391" cy="1681259"/>
              <a:chOff x="0" y="0"/>
              <a:chExt cx="4434390" cy="1681258"/>
            </a:xfrm>
          </p:grpSpPr>
          <p:sp>
            <p:nvSpPr>
              <p:cNvPr id="492" name="Rounded Rectangle"/>
              <p:cNvSpPr/>
              <p:nvPr/>
            </p:nvSpPr>
            <p:spPr>
              <a:xfrm>
                <a:off x="0" y="0"/>
                <a:ext cx="4434391" cy="1681259"/>
              </a:xfrm>
              <a:prstGeom prst="roundRect">
                <a:avLst>
                  <a:gd name="adj" fmla="val 16667"/>
                </a:avLst>
              </a:prstGeom>
              <a:solidFill>
                <a:srgbClr val="99C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93" name="Being able to…"/>
              <p:cNvSpPr txBox="1"/>
              <p:nvPr/>
            </p:nvSpPr>
            <p:spPr>
              <a:xfrm>
                <a:off x="82072" y="15"/>
                <a:ext cx="4270246" cy="168122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000"/>
                  </a:spcBef>
                </a:pPr>
                <a:r>
                  <a:t>Being able to</a:t>
                </a:r>
                <a:endParaRPr>
                  <a:solidFill>
                    <a:srgbClr val="FFFFFF"/>
                  </a:solidFill>
                </a:endParaRPr>
              </a:p>
              <a:p>
                <a:pPr defTabSz="1066800">
                  <a:lnSpc>
                    <a:spcPct val="90000"/>
                  </a:lnSpc>
                  <a:spcBef>
                    <a:spcPts val="1600"/>
                  </a:spcBef>
                  <a:defRPr sz="4000" b="1"/>
                </a:pPr>
                <a:r>
                  <a:t>Accommodate</a:t>
                </a:r>
                <a:endParaRPr>
                  <a:solidFill>
                    <a:srgbClr val="FFFFFF"/>
                  </a:solidFill>
                </a:endParaRPr>
              </a:p>
              <a:p>
                <a:pPr defTabSz="1066800">
                  <a:lnSpc>
                    <a:spcPct val="90000"/>
                  </a:lnSpc>
                  <a:spcBef>
                    <a:spcPts val="1000"/>
                  </a:spcBef>
                </a:pPr>
                <a:r>
                  <a:t>to her learning style</a:t>
                </a:r>
                <a:r>
                  <a:rPr sz="1800"/>
                  <a:t>  </a:t>
                </a:r>
              </a:p>
            </p:txBody>
          </p:sp>
        </p:grpSp>
      </p:grpSp>
      <p:grpSp>
        <p:nvGrpSpPr>
          <p:cNvPr id="498" name="Rounded Rectangle 7"/>
          <p:cNvGrpSpPr/>
          <p:nvPr/>
        </p:nvGrpSpPr>
        <p:grpSpPr>
          <a:xfrm>
            <a:off x="4952760" y="7991772"/>
            <a:ext cx="7844588" cy="1305323"/>
            <a:chOff x="0" y="0"/>
            <a:chExt cx="7844587" cy="1305321"/>
          </a:xfrm>
        </p:grpSpPr>
        <p:sp>
          <p:nvSpPr>
            <p:cNvPr id="496" name="Rounded Rectangle"/>
            <p:cNvSpPr/>
            <p:nvPr/>
          </p:nvSpPr>
          <p:spPr>
            <a:xfrm>
              <a:off x="0" y="0"/>
              <a:ext cx="7844588" cy="1305322"/>
            </a:xfrm>
            <a:prstGeom prst="roundRect">
              <a:avLst>
                <a:gd name="adj" fmla="val 16667"/>
              </a:avLst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>
                <a:lnSpc>
                  <a:spcPct val="150000"/>
                </a:lnSpc>
                <a:defRPr sz="2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497" name="Work out what helps and hinders…"/>
            <p:cNvSpPr txBox="1"/>
            <p:nvPr/>
          </p:nvSpPr>
          <p:spPr>
            <a:xfrm>
              <a:off x="63720" y="175217"/>
              <a:ext cx="7717148" cy="954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 marL="342900" indent="-342900" algn="l">
                <a:buSzPct val="100000"/>
                <a:buFont typeface="Arial"/>
                <a:buChar char="•"/>
                <a:defRPr sz="2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Work out what helps and hinders</a:t>
              </a:r>
            </a:p>
            <a:p>
              <a:pPr marL="342900" indent="-342900" algn="l">
                <a:lnSpc>
                  <a:spcPct val="150000"/>
                </a:lnSpc>
                <a:buSzPct val="100000"/>
                <a:buFont typeface="Arial"/>
                <a:buChar char="•"/>
                <a:defRPr sz="2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t>Being able to self advocate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Everyday communication skills (e.g shopping, using public transport, eating out, connecting with friends)…"/>
          <p:cNvSpPr txBox="1">
            <a:spLocks noGrp="1"/>
          </p:cNvSpPr>
          <p:nvPr>
            <p:ph type="body" sz="half" idx="1"/>
          </p:nvPr>
        </p:nvSpPr>
        <p:spPr>
          <a:xfrm>
            <a:off x="7726273" y="2557130"/>
            <a:ext cx="4933429" cy="5822429"/>
          </a:xfrm>
          <a:prstGeom prst="rect">
            <a:avLst/>
          </a:prstGeom>
        </p:spPr>
        <p:txBody>
          <a:bodyPr/>
          <a:lstStyle/>
          <a:p>
            <a:pPr marL="306704" indent="-306704" defTabSz="403097">
              <a:spcBef>
                <a:spcPts val="2800"/>
              </a:spcBef>
              <a:defRPr sz="220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Connecting with friends </a:t>
            </a:r>
            <a:r>
              <a:rPr lang="en-AU" dirty="0" smtClean="0"/>
              <a:t>and</a:t>
            </a:r>
            <a:r>
              <a:rPr dirty="0" smtClean="0"/>
              <a:t> </a:t>
            </a:r>
            <a:r>
              <a:rPr dirty="0"/>
              <a:t>family, small talk, going shopping, using public transport, eating </a:t>
            </a:r>
            <a:r>
              <a:rPr dirty="0" smtClean="0"/>
              <a:t>out </a:t>
            </a:r>
            <a:r>
              <a:rPr dirty="0"/>
              <a:t>(</a:t>
            </a:r>
            <a:r>
              <a:rPr b="1" dirty="0"/>
              <a:t>Layer 1</a:t>
            </a:r>
            <a:r>
              <a:rPr dirty="0"/>
              <a:t>)</a:t>
            </a:r>
          </a:p>
          <a:p>
            <a:pPr marL="306704" indent="-306704" defTabSz="403097">
              <a:spcBef>
                <a:spcPts val="2800"/>
              </a:spcBef>
              <a:defRPr sz="220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06704" indent="-306704" defTabSz="403097">
              <a:spcBef>
                <a:spcPts val="2800"/>
              </a:spcBef>
              <a:defRPr sz="220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Education, employment, health, housing, drug </a:t>
            </a:r>
            <a:r>
              <a:rPr lang="en-AU" dirty="0" smtClean="0"/>
              <a:t>and</a:t>
            </a:r>
            <a:r>
              <a:rPr dirty="0" smtClean="0"/>
              <a:t> </a:t>
            </a:r>
            <a:r>
              <a:rPr dirty="0"/>
              <a:t>alcohol, justice, mental health, counselling services, child protection (</a:t>
            </a:r>
            <a:r>
              <a:rPr b="1" dirty="0"/>
              <a:t>Layer 2</a:t>
            </a:r>
            <a:r>
              <a:rPr dirty="0"/>
              <a:t>)</a:t>
            </a:r>
          </a:p>
          <a:p>
            <a:pPr marL="306704" indent="-306704" defTabSz="403097">
              <a:spcBef>
                <a:spcPts val="2800"/>
              </a:spcBef>
              <a:defRPr sz="2208"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  <a:p>
            <a:pPr marL="306704" indent="-306704" defTabSz="403097">
              <a:spcBef>
                <a:spcPts val="2800"/>
              </a:spcBef>
              <a:defRPr sz="2208"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Vocabulary used in ‘specific setting’ (</a:t>
            </a:r>
            <a:r>
              <a:rPr b="1" dirty="0"/>
              <a:t>Layer 3</a:t>
            </a:r>
            <a:r>
              <a:rPr dirty="0"/>
              <a:t>)</a:t>
            </a:r>
          </a:p>
        </p:txBody>
      </p:sp>
      <p:grpSp>
        <p:nvGrpSpPr>
          <p:cNvPr id="141" name="Diagram 1"/>
          <p:cNvGrpSpPr/>
          <p:nvPr/>
        </p:nvGrpSpPr>
        <p:grpSpPr>
          <a:xfrm>
            <a:off x="711726" y="2417105"/>
            <a:ext cx="6785656" cy="6102480"/>
            <a:chOff x="0" y="0"/>
            <a:chExt cx="6785655" cy="6102479"/>
          </a:xfrm>
        </p:grpSpPr>
        <p:grpSp>
          <p:nvGrpSpPr>
            <p:cNvPr id="134" name="Group"/>
            <p:cNvGrpSpPr/>
            <p:nvPr/>
          </p:nvGrpSpPr>
          <p:grpSpPr>
            <a:xfrm>
              <a:off x="-1" y="-1"/>
              <a:ext cx="6785657" cy="6102480"/>
              <a:chOff x="0" y="0"/>
              <a:chExt cx="6785655" cy="6102479"/>
            </a:xfrm>
          </p:grpSpPr>
          <p:sp>
            <p:nvSpPr>
              <p:cNvPr id="132" name="Oval"/>
              <p:cNvSpPr/>
              <p:nvPr/>
            </p:nvSpPr>
            <p:spPr>
              <a:xfrm>
                <a:off x="-1" y="-1"/>
                <a:ext cx="6785657" cy="6102480"/>
              </a:xfrm>
              <a:prstGeom prst="ellipse">
                <a:avLst/>
              </a:prstGeom>
              <a:solidFill>
                <a:srgbClr val="A0E88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244600">
                  <a:lnSpc>
                    <a:spcPct val="90000"/>
                  </a:lnSpc>
                  <a:spcBef>
                    <a:spcPts val="1000"/>
                  </a:spcBef>
                  <a:defRPr sz="2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3" name="Everyday communication"/>
              <p:cNvSpPr txBox="1"/>
              <p:nvPr/>
            </p:nvSpPr>
            <p:spPr>
              <a:xfrm>
                <a:off x="1601447" y="186995"/>
                <a:ext cx="3306748" cy="12589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99136" tIns="199136" rIns="199136" bIns="199136" numCol="1" anchor="ctr">
                <a:noAutofit/>
              </a:bodyPr>
              <a:lstStyle>
                <a:lvl1pPr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Everyday communication</a:t>
                </a:r>
              </a:p>
            </p:txBody>
          </p:sp>
        </p:grpSp>
        <p:grpSp>
          <p:nvGrpSpPr>
            <p:cNvPr id="137" name="Group"/>
            <p:cNvGrpSpPr/>
            <p:nvPr/>
          </p:nvGrpSpPr>
          <p:grpSpPr>
            <a:xfrm>
              <a:off x="1104394" y="1525616"/>
              <a:ext cx="4576864" cy="4576863"/>
              <a:chOff x="0" y="0"/>
              <a:chExt cx="4576863" cy="4576861"/>
            </a:xfrm>
          </p:grpSpPr>
          <p:sp>
            <p:nvSpPr>
              <p:cNvPr id="135" name="Circle"/>
              <p:cNvSpPr/>
              <p:nvPr/>
            </p:nvSpPr>
            <p:spPr>
              <a:xfrm>
                <a:off x="-1" y="-1"/>
                <a:ext cx="4576864" cy="4576862"/>
              </a:xfrm>
              <a:prstGeom prst="ellipse">
                <a:avLst/>
              </a:prstGeom>
              <a:solidFill>
                <a:srgbClr val="66C7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244600">
                  <a:lnSpc>
                    <a:spcPct val="90000"/>
                  </a:lnSpc>
                  <a:spcBef>
                    <a:spcPts val="1000"/>
                  </a:spcBef>
                  <a:defRPr sz="2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6" name="Specific  setting"/>
              <p:cNvSpPr txBox="1"/>
              <p:nvPr/>
            </p:nvSpPr>
            <p:spPr>
              <a:xfrm>
                <a:off x="1222021" y="139324"/>
                <a:ext cx="2117485" cy="134329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99136" tIns="199136" rIns="199136" bIns="199136" numCol="1" anchor="ctr">
                <a:noAutofit/>
              </a:bodyPr>
              <a:lstStyle>
                <a:lvl1pPr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Specific  setting</a:t>
                </a:r>
              </a:p>
            </p:txBody>
          </p:sp>
        </p:grpSp>
        <p:grpSp>
          <p:nvGrpSpPr>
            <p:cNvPr id="140" name="Group"/>
            <p:cNvGrpSpPr/>
            <p:nvPr/>
          </p:nvGrpSpPr>
          <p:grpSpPr>
            <a:xfrm>
              <a:off x="1747214" y="3051237"/>
              <a:ext cx="3291222" cy="3051242"/>
              <a:chOff x="0" y="0"/>
              <a:chExt cx="3291221" cy="3051240"/>
            </a:xfrm>
          </p:grpSpPr>
          <p:sp>
            <p:nvSpPr>
              <p:cNvPr id="138" name="Oval"/>
              <p:cNvSpPr/>
              <p:nvPr/>
            </p:nvSpPr>
            <p:spPr>
              <a:xfrm>
                <a:off x="-1" y="-1"/>
                <a:ext cx="3291222" cy="3051242"/>
              </a:xfrm>
              <a:prstGeom prst="ellipse">
                <a:avLst/>
              </a:prstGeom>
              <a:solidFill>
                <a:srgbClr val="FFE0DC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244600">
                  <a:lnSpc>
                    <a:spcPct val="90000"/>
                  </a:lnSpc>
                  <a:spcBef>
                    <a:spcPts val="1000"/>
                  </a:spcBef>
                  <a:defRPr sz="2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39" name="Vocabulary"/>
              <p:cNvSpPr txBox="1"/>
              <p:nvPr/>
            </p:nvSpPr>
            <p:spPr>
              <a:xfrm>
                <a:off x="481988" y="1135325"/>
                <a:ext cx="2388580" cy="109493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99136" tIns="199136" rIns="199136" bIns="199136" numCol="1" anchor="ctr">
                <a:noAutofit/>
              </a:bodyPr>
              <a:lstStyle>
                <a:lvl1pPr defTabSz="1244600">
                  <a:lnSpc>
                    <a:spcPct val="90000"/>
                  </a:lnSpc>
                  <a:spcBef>
                    <a:spcPts val="1100"/>
                  </a:spcBef>
                  <a:defRPr sz="2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Vocabulary</a:t>
                </a:r>
              </a:p>
            </p:txBody>
          </p:sp>
        </p:grpSp>
      </p:grpSp>
      <p:sp>
        <p:nvSpPr>
          <p:cNvPr id="142" name="Communication expectations"/>
          <p:cNvSpPr txBox="1"/>
          <p:nvPr/>
        </p:nvSpPr>
        <p:spPr>
          <a:xfrm>
            <a:off x="1105256" y="560558"/>
            <a:ext cx="6951361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96569">
              <a:defRPr sz="3500" b="1">
                <a:solidFill>
                  <a:srgbClr val="2E7116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Communication expectations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How does Gemma manage everyday situations?…"/>
          <p:cNvSpPr txBox="1">
            <a:spLocks noGrp="1"/>
          </p:cNvSpPr>
          <p:nvPr>
            <p:ph type="body" sz="half" idx="1"/>
          </p:nvPr>
        </p:nvSpPr>
        <p:spPr>
          <a:xfrm>
            <a:off x="622686" y="3210903"/>
            <a:ext cx="7718729" cy="5112572"/>
          </a:xfrm>
          <a:prstGeom prst="rect">
            <a:avLst/>
          </a:prstGeom>
        </p:spPr>
        <p:txBody>
          <a:bodyPr/>
          <a:lstStyle/>
          <a:p>
            <a:pPr algn="l"/>
            <a:r>
              <a:rPr dirty="0"/>
              <a:t>How does Gemma manage </a:t>
            </a:r>
            <a:r>
              <a:rPr b="1" dirty="0"/>
              <a:t>everyday</a:t>
            </a:r>
            <a:r>
              <a:rPr dirty="0"/>
              <a:t> situations?</a:t>
            </a:r>
          </a:p>
          <a:p>
            <a:pPr algn="l"/>
            <a:endParaRPr dirty="0"/>
          </a:p>
          <a:p>
            <a:pPr algn="l"/>
            <a:r>
              <a:rPr dirty="0"/>
              <a:t>Read </a:t>
            </a:r>
            <a:r>
              <a:rPr i="1" dirty="0"/>
              <a:t>her story and complete the activity</a:t>
            </a:r>
          </a:p>
        </p:txBody>
      </p:sp>
      <p:sp>
        <p:nvSpPr>
          <p:cNvPr id="148" name="Oval 4"/>
          <p:cNvSpPr txBox="1"/>
          <p:nvPr/>
        </p:nvSpPr>
        <p:spPr>
          <a:xfrm>
            <a:off x="6164047" y="3780849"/>
            <a:ext cx="981506" cy="3904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4007" tIns="64007" rIns="64007" bIns="64007" anchor="ctr">
            <a:spAutoFit/>
          </a:bodyPr>
          <a:lstStyle>
            <a:lvl1pPr defTabSz="400050">
              <a:lnSpc>
                <a:spcPct val="90000"/>
              </a:lnSpc>
              <a:spcBef>
                <a:spcPts val="300"/>
              </a:spcBef>
              <a:defRPr sz="9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Everyday setting</a:t>
            </a:r>
          </a:p>
        </p:txBody>
      </p:sp>
      <p:pic>
        <p:nvPicPr>
          <p:cNvPr id="14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31030" y="5679831"/>
            <a:ext cx="4073770" cy="407376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0" name="Diagram 9"/>
          <p:cNvGrpSpPr/>
          <p:nvPr/>
        </p:nvGrpSpPr>
        <p:grpSpPr>
          <a:xfrm>
            <a:off x="9599755" y="595774"/>
            <a:ext cx="2736320" cy="2592292"/>
            <a:chOff x="0" y="0"/>
            <a:chExt cx="2736318" cy="2592291"/>
          </a:xfrm>
        </p:grpSpPr>
        <p:grpSp>
          <p:nvGrpSpPr>
            <p:cNvPr id="153" name="Group"/>
            <p:cNvGrpSpPr/>
            <p:nvPr/>
          </p:nvGrpSpPr>
          <p:grpSpPr>
            <a:xfrm>
              <a:off x="-1" y="0"/>
              <a:ext cx="2736320" cy="2592292"/>
              <a:chOff x="0" y="0"/>
              <a:chExt cx="2736318" cy="2592291"/>
            </a:xfrm>
          </p:grpSpPr>
          <p:sp>
            <p:nvSpPr>
              <p:cNvPr id="151" name="Oval"/>
              <p:cNvSpPr/>
              <p:nvPr/>
            </p:nvSpPr>
            <p:spPr>
              <a:xfrm>
                <a:off x="-1" y="0"/>
                <a:ext cx="2736320" cy="2592292"/>
              </a:xfrm>
              <a:prstGeom prst="ellipse">
                <a:avLst/>
              </a:prstGeom>
              <a:solidFill>
                <a:srgbClr val="A0E88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2" name="Everyday communication"/>
              <p:cNvSpPr txBox="1"/>
              <p:nvPr/>
            </p:nvSpPr>
            <p:spPr>
              <a:xfrm>
                <a:off x="720081" y="97836"/>
                <a:ext cx="1296149" cy="52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5342" tIns="85342" rIns="85342" bIns="85342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Everyday communication</a:t>
                </a:r>
              </a:p>
            </p:txBody>
          </p:sp>
        </p:grpSp>
        <p:grpSp>
          <p:nvGrpSpPr>
            <p:cNvPr id="156" name="Group"/>
            <p:cNvGrpSpPr/>
            <p:nvPr/>
          </p:nvGrpSpPr>
          <p:grpSpPr>
            <a:xfrm>
              <a:off x="396047" y="648070"/>
              <a:ext cx="1944221" cy="1944221"/>
              <a:chOff x="0" y="0"/>
              <a:chExt cx="1944220" cy="1944220"/>
            </a:xfrm>
          </p:grpSpPr>
          <p:sp>
            <p:nvSpPr>
              <p:cNvPr id="154" name="Circle"/>
              <p:cNvSpPr/>
              <p:nvPr/>
            </p:nvSpPr>
            <p:spPr>
              <a:xfrm>
                <a:off x="-1" y="-1"/>
                <a:ext cx="1944222" cy="1944222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5" name="Specific  setting"/>
              <p:cNvSpPr txBox="1"/>
              <p:nvPr/>
            </p:nvSpPr>
            <p:spPr>
              <a:xfrm>
                <a:off x="519105" y="46567"/>
                <a:ext cx="906007" cy="5144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30" tIns="78230" rIns="78230" bIns="78230" numCol="1" anchor="ctr">
                <a:spAutoFit/>
              </a:bodyPr>
              <a:lstStyle>
                <a:lvl1pPr defTabSz="488950">
                  <a:lnSpc>
                    <a:spcPct val="90000"/>
                  </a:lnSpc>
                  <a:spcBef>
                    <a:spcPts val="4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Specific  setting</a:t>
                </a:r>
              </a:p>
            </p:txBody>
          </p:sp>
        </p:grpSp>
        <p:grpSp>
          <p:nvGrpSpPr>
            <p:cNvPr id="159" name="Group"/>
            <p:cNvGrpSpPr/>
            <p:nvPr/>
          </p:nvGrpSpPr>
          <p:grpSpPr>
            <a:xfrm>
              <a:off x="720083" y="1296142"/>
              <a:ext cx="1296149" cy="1296149"/>
              <a:chOff x="0" y="0"/>
              <a:chExt cx="1296148" cy="1296148"/>
            </a:xfrm>
          </p:grpSpPr>
          <p:sp>
            <p:nvSpPr>
              <p:cNvPr id="157" name="Circle"/>
              <p:cNvSpPr/>
              <p:nvPr/>
            </p:nvSpPr>
            <p:spPr>
              <a:xfrm>
                <a:off x="-1" y="-1"/>
                <a:ext cx="1296150" cy="1296150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00050">
                  <a:lnSpc>
                    <a:spcPct val="90000"/>
                  </a:lnSpc>
                  <a:spcBef>
                    <a:spcPts val="1000"/>
                  </a:spcBef>
                  <a:defRPr sz="9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58" name="Vocabulary"/>
              <p:cNvSpPr txBox="1"/>
              <p:nvPr/>
            </p:nvSpPr>
            <p:spPr>
              <a:xfrm>
                <a:off x="219687" y="482232"/>
                <a:ext cx="916514" cy="3140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4007" tIns="64007" rIns="64007" bIns="64007" numCol="1" anchor="ctr">
                <a:spAutoFit/>
              </a:bodyPr>
              <a:lstStyle>
                <a:lvl1pPr defTabSz="400050">
                  <a:lnSpc>
                    <a:spcPct val="90000"/>
                  </a:lnSpc>
                  <a:spcBef>
                    <a:spcPts val="3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Vocabulary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3" y="6504918"/>
            <a:ext cx="3025335" cy="324868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itle 1"/>
          <p:cNvSpPr txBox="1">
            <a:spLocks noGrp="1"/>
          </p:cNvSpPr>
          <p:nvPr>
            <p:ph type="title"/>
          </p:nvPr>
        </p:nvSpPr>
        <p:spPr>
          <a:xfrm>
            <a:off x="630070" y="556320"/>
            <a:ext cx="11881074" cy="77181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96569">
              <a:defRPr sz="3000" b="1">
                <a:solidFill>
                  <a:srgbClr val="2E7116"/>
                </a:solidFill>
              </a:defRPr>
            </a:lvl1pPr>
          </a:lstStyle>
          <a:p>
            <a:r>
              <a:rPr sz="3500" dirty="0"/>
              <a:t>Communication skills needed for everyday situations</a:t>
            </a:r>
          </a:p>
        </p:txBody>
      </p:sp>
      <p:sp>
        <p:nvSpPr>
          <p:cNvPr id="16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0585" y="2418081"/>
            <a:ext cx="11704324" cy="7010402"/>
          </a:xfrm>
          <a:prstGeom prst="rect">
            <a:avLst/>
          </a:prstGeom>
        </p:spPr>
        <p:txBody>
          <a:bodyPr/>
          <a:lstStyle/>
          <a:p>
            <a:pPr>
              <a:defRPr sz="3400"/>
            </a:pPr>
            <a:endParaRPr dirty="0"/>
          </a:p>
          <a:p>
            <a:pPr>
              <a:defRPr sz="3400"/>
            </a:pPr>
            <a:endParaRPr dirty="0"/>
          </a:p>
          <a:p>
            <a:pPr>
              <a:defRPr sz="3400"/>
            </a:pPr>
            <a:endParaRPr dirty="0"/>
          </a:p>
          <a:p>
            <a:pPr>
              <a:defRPr sz="3400"/>
            </a:pPr>
            <a:endParaRPr dirty="0"/>
          </a:p>
        </p:txBody>
      </p:sp>
      <p:grpSp>
        <p:nvGrpSpPr>
          <p:cNvPr id="191" name="Diagram 1"/>
          <p:cNvGrpSpPr/>
          <p:nvPr/>
        </p:nvGrpSpPr>
        <p:grpSpPr>
          <a:xfrm>
            <a:off x="1470507" y="2009066"/>
            <a:ext cx="7074207" cy="7023530"/>
            <a:chOff x="-1" y="0"/>
            <a:chExt cx="7074206" cy="7023529"/>
          </a:xfrm>
        </p:grpSpPr>
        <p:sp>
          <p:nvSpPr>
            <p:cNvPr id="166" name="Shape"/>
            <p:cNvSpPr/>
            <p:nvPr/>
          </p:nvSpPr>
          <p:spPr>
            <a:xfrm>
              <a:off x="1280567" y="794404"/>
              <a:ext cx="2353304" cy="148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03"/>
                  </a:moveTo>
                  <a:cubicBezTo>
                    <a:pt x="4455" y="7549"/>
                    <a:pt x="12689" y="0"/>
                    <a:pt x="21600" y="0"/>
                  </a:cubicBezTo>
                  <a:lnTo>
                    <a:pt x="21600" y="3593"/>
                  </a:lnTo>
                  <a:cubicBezTo>
                    <a:pt x="13498" y="3593"/>
                    <a:pt x="6011" y="10457"/>
                    <a:pt x="1960" y="2160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167" name="Shape"/>
            <p:cNvSpPr/>
            <p:nvPr/>
          </p:nvSpPr>
          <p:spPr>
            <a:xfrm>
              <a:off x="916527" y="2153082"/>
              <a:ext cx="577533" cy="2717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49" h="21600" extrusionOk="0">
                  <a:moveTo>
                    <a:pt x="11251" y="21600"/>
                  </a:moveTo>
                  <a:cubicBezTo>
                    <a:pt x="-3751" y="14917"/>
                    <a:pt x="-3751" y="6683"/>
                    <a:pt x="11251" y="0"/>
                  </a:cubicBezTo>
                  <a:lnTo>
                    <a:pt x="17849" y="980"/>
                  </a:lnTo>
                  <a:cubicBezTo>
                    <a:pt x="4208" y="7057"/>
                    <a:pt x="4208" y="14543"/>
                    <a:pt x="17849" y="20620"/>
                  </a:cubicBezTo>
                  <a:close/>
                </a:path>
              </a:pathLst>
            </a:custGeom>
            <a:solidFill>
              <a:srgbClr val="A0E88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168" name="Shape"/>
            <p:cNvSpPr/>
            <p:nvPr/>
          </p:nvSpPr>
          <p:spPr>
            <a:xfrm>
              <a:off x="1280567" y="4747181"/>
              <a:ext cx="2353303" cy="1481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689" y="21600"/>
                    <a:pt x="4455" y="14051"/>
                    <a:pt x="0" y="1797"/>
                  </a:cubicBezTo>
                  <a:lnTo>
                    <a:pt x="1960" y="0"/>
                  </a:lnTo>
                  <a:cubicBezTo>
                    <a:pt x="6011" y="11143"/>
                    <a:pt x="13498" y="18007"/>
                    <a:pt x="21600" y="18007"/>
                  </a:cubicBezTo>
                  <a:close/>
                </a:path>
              </a:pathLst>
            </a:custGeom>
            <a:solidFill>
              <a:srgbClr val="A0E88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169" name="Shape"/>
            <p:cNvSpPr/>
            <p:nvPr/>
          </p:nvSpPr>
          <p:spPr>
            <a:xfrm>
              <a:off x="3633868" y="4747181"/>
              <a:ext cx="2353304" cy="148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7"/>
                  </a:moveTo>
                  <a:cubicBezTo>
                    <a:pt x="17145" y="14051"/>
                    <a:pt x="8911" y="21600"/>
                    <a:pt x="0" y="21600"/>
                  </a:cubicBezTo>
                  <a:lnTo>
                    <a:pt x="0" y="18007"/>
                  </a:lnTo>
                  <a:cubicBezTo>
                    <a:pt x="8102" y="18007"/>
                    <a:pt x="15589" y="11143"/>
                    <a:pt x="19640" y="0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170" name="Shape"/>
            <p:cNvSpPr/>
            <p:nvPr/>
          </p:nvSpPr>
          <p:spPr>
            <a:xfrm>
              <a:off x="5778679" y="2157739"/>
              <a:ext cx="624950" cy="270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2" h="21600" extrusionOk="0">
                  <a:moveTo>
                    <a:pt x="5649" y="0"/>
                  </a:moveTo>
                  <a:cubicBezTo>
                    <a:pt x="21600" y="6602"/>
                    <a:pt x="21600" y="14998"/>
                    <a:pt x="5649" y="21600"/>
                  </a:cubicBezTo>
                  <a:lnTo>
                    <a:pt x="0" y="20677"/>
                  </a:lnTo>
                  <a:cubicBezTo>
                    <a:pt x="14807" y="14646"/>
                    <a:pt x="14807" y="6954"/>
                    <a:pt x="0" y="923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171" name="Shape"/>
            <p:cNvSpPr/>
            <p:nvPr/>
          </p:nvSpPr>
          <p:spPr>
            <a:xfrm>
              <a:off x="3633868" y="794404"/>
              <a:ext cx="2353304" cy="1481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911" y="0"/>
                    <a:pt x="17145" y="7549"/>
                    <a:pt x="21600" y="19803"/>
                  </a:cubicBezTo>
                  <a:lnTo>
                    <a:pt x="19640" y="21600"/>
                  </a:lnTo>
                  <a:cubicBezTo>
                    <a:pt x="15589" y="10457"/>
                    <a:pt x="8102" y="3593"/>
                    <a:pt x="0" y="3593"/>
                  </a:cubicBezTo>
                  <a:close/>
                </a:path>
              </a:pathLst>
            </a:custGeom>
            <a:solidFill>
              <a:srgbClr val="92D050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175" name="Group"/>
            <p:cNvGrpSpPr/>
            <p:nvPr/>
          </p:nvGrpSpPr>
          <p:grpSpPr>
            <a:xfrm>
              <a:off x="2667894" y="0"/>
              <a:ext cx="1931951" cy="1712083"/>
              <a:chOff x="0" y="0"/>
              <a:chExt cx="1931950" cy="1712081"/>
            </a:xfrm>
          </p:grpSpPr>
          <p:sp>
            <p:nvSpPr>
              <p:cNvPr id="173" name="Oval"/>
              <p:cNvSpPr/>
              <p:nvPr/>
            </p:nvSpPr>
            <p:spPr>
              <a:xfrm>
                <a:off x="-1" y="0"/>
                <a:ext cx="1931952" cy="1712082"/>
              </a:xfrm>
              <a:prstGeom prst="ellipse">
                <a:avLst/>
              </a:prstGeom>
              <a:solidFill>
                <a:srgbClr val="DFF7D7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000"/>
                  </a:spcBef>
                  <a:defRPr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4" name="Speak clearly"/>
              <p:cNvSpPr txBox="1"/>
              <p:nvPr/>
            </p:nvSpPr>
            <p:spPr>
              <a:xfrm>
                <a:off x="282927" y="240762"/>
                <a:ext cx="1366094" cy="123055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30480" tIns="30480" rIns="30480" bIns="30480" numCol="1" anchor="ctr">
                <a:spAutoFit/>
              </a:bodyPr>
              <a:lstStyle/>
              <a:p>
                <a:pPr defTabSz="1066800">
                  <a:lnSpc>
                    <a:spcPct val="90000"/>
                  </a:lnSpc>
                  <a:spcBef>
                    <a:spcPts val="10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dirty="0"/>
                  <a:t>Adapt to people of different ages </a:t>
                </a:r>
              </a:p>
            </p:txBody>
          </p:sp>
        </p:grpSp>
        <p:grpSp>
          <p:nvGrpSpPr>
            <p:cNvPr id="178" name="Group"/>
            <p:cNvGrpSpPr/>
            <p:nvPr/>
          </p:nvGrpSpPr>
          <p:grpSpPr>
            <a:xfrm>
              <a:off x="4793384" y="1327861"/>
              <a:ext cx="2280821" cy="1712083"/>
              <a:chOff x="0" y="0"/>
              <a:chExt cx="2280820" cy="1712081"/>
            </a:xfrm>
          </p:grpSpPr>
          <p:sp>
            <p:nvSpPr>
              <p:cNvPr id="176" name="Oval"/>
              <p:cNvSpPr/>
              <p:nvPr/>
            </p:nvSpPr>
            <p:spPr>
              <a:xfrm>
                <a:off x="-1" y="0"/>
                <a:ext cx="2280822" cy="1712082"/>
              </a:xfrm>
              <a:prstGeom prst="ellipse">
                <a:avLst/>
              </a:prstGeom>
              <a:solidFill>
                <a:srgbClr val="DFF7D7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0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77" name="Converse…"/>
              <p:cNvSpPr txBox="1"/>
              <p:nvPr/>
            </p:nvSpPr>
            <p:spPr>
              <a:xfrm>
                <a:off x="334019" y="389089"/>
                <a:ext cx="1825743" cy="9339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dirty="0"/>
                  <a:t>Keep up with conversation &amp; contribute</a:t>
                </a:r>
              </a:p>
            </p:txBody>
          </p:sp>
        </p:grpSp>
        <p:grpSp>
          <p:nvGrpSpPr>
            <p:cNvPr id="181" name="Group"/>
            <p:cNvGrpSpPr/>
            <p:nvPr/>
          </p:nvGrpSpPr>
          <p:grpSpPr>
            <a:xfrm>
              <a:off x="4829134" y="3983584"/>
              <a:ext cx="2209323" cy="1712083"/>
              <a:chOff x="0" y="0"/>
              <a:chExt cx="2209322" cy="1712081"/>
            </a:xfrm>
          </p:grpSpPr>
          <p:sp>
            <p:nvSpPr>
              <p:cNvPr id="179" name="Oval"/>
              <p:cNvSpPr/>
              <p:nvPr/>
            </p:nvSpPr>
            <p:spPr>
              <a:xfrm>
                <a:off x="-1" y="0"/>
                <a:ext cx="2209324" cy="1712082"/>
              </a:xfrm>
              <a:prstGeom prst="ellipse">
                <a:avLst/>
              </a:prstGeom>
              <a:solidFill>
                <a:srgbClr val="DFF7D7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89000">
                  <a:lnSpc>
                    <a:spcPct val="90000"/>
                  </a:lnSpc>
                  <a:spcBef>
                    <a:spcPts val="10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0" name="Read and write"/>
              <p:cNvSpPr txBox="1"/>
              <p:nvPr/>
            </p:nvSpPr>
            <p:spPr>
              <a:xfrm>
                <a:off x="323546" y="102601"/>
                <a:ext cx="1562228" cy="150688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5400" tIns="25400" rIns="25400" bIns="25400" numCol="1" anchor="ctr">
                <a:spAutoFit/>
              </a:bodyPr>
              <a:lstStyle>
                <a:lvl1pPr defTabSz="889000">
                  <a:lnSpc>
                    <a:spcPct val="90000"/>
                  </a:lnSpc>
                  <a:spcBef>
                    <a:spcPts val="8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dirty="0"/>
                  <a:t>Manage sarcasm, language expressions &amp; teen talk</a:t>
                </a:r>
              </a:p>
            </p:txBody>
          </p:sp>
        </p:grpSp>
        <p:grpSp>
          <p:nvGrpSpPr>
            <p:cNvPr id="184" name="Group"/>
            <p:cNvGrpSpPr/>
            <p:nvPr/>
          </p:nvGrpSpPr>
          <p:grpSpPr>
            <a:xfrm>
              <a:off x="2554854" y="5311446"/>
              <a:ext cx="2158031" cy="1712083"/>
              <a:chOff x="0" y="0"/>
              <a:chExt cx="2158030" cy="1712081"/>
            </a:xfrm>
          </p:grpSpPr>
          <p:sp>
            <p:nvSpPr>
              <p:cNvPr id="182" name="Oval"/>
              <p:cNvSpPr/>
              <p:nvPr/>
            </p:nvSpPr>
            <p:spPr>
              <a:xfrm>
                <a:off x="-1" y="0"/>
                <a:ext cx="2158032" cy="1712082"/>
              </a:xfrm>
              <a:prstGeom prst="ellipse">
                <a:avLst/>
              </a:prstGeom>
              <a:solidFill>
                <a:srgbClr val="DFF7D7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1000"/>
                  </a:spcBef>
                  <a:defRPr sz="2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3" name="Give and follow directions"/>
              <p:cNvSpPr txBox="1"/>
              <p:nvPr/>
            </p:nvSpPr>
            <p:spPr>
              <a:xfrm>
                <a:off x="316035" y="386547"/>
                <a:ext cx="1583108" cy="93898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7940" tIns="27940" rIns="27940" bIns="27940" numCol="1" anchor="ctr">
                <a:spAutoFit/>
              </a:bodyPr>
              <a:lstStyle>
                <a:lvl1pPr defTabSz="977900">
                  <a:lnSpc>
                    <a:spcPct val="90000"/>
                  </a:lnSpc>
                  <a:spcBef>
                    <a:spcPts val="9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Manage directions &amp; explanations </a:t>
                </a:r>
              </a:p>
            </p:txBody>
          </p:sp>
        </p:grpSp>
        <p:grpSp>
          <p:nvGrpSpPr>
            <p:cNvPr id="187" name="Group"/>
            <p:cNvGrpSpPr/>
            <p:nvPr/>
          </p:nvGrpSpPr>
          <p:grpSpPr>
            <a:xfrm>
              <a:off x="235979" y="3983584"/>
              <a:ext cx="2195932" cy="1712083"/>
              <a:chOff x="0" y="0"/>
              <a:chExt cx="2195931" cy="1712081"/>
            </a:xfrm>
          </p:grpSpPr>
          <p:sp>
            <p:nvSpPr>
              <p:cNvPr id="185" name="Oval"/>
              <p:cNvSpPr/>
              <p:nvPr/>
            </p:nvSpPr>
            <p:spPr>
              <a:xfrm>
                <a:off x="0" y="0"/>
                <a:ext cx="2195932" cy="1712082"/>
              </a:xfrm>
              <a:prstGeom prst="ellipse">
                <a:avLst/>
              </a:prstGeom>
              <a:solidFill>
                <a:srgbClr val="DFF7D7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977900">
                  <a:lnSpc>
                    <a:spcPct val="90000"/>
                  </a:lnSpc>
                  <a:spcBef>
                    <a:spcPts val="1000"/>
                  </a:spcBef>
                  <a:defRPr sz="2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6" name="Clarify…"/>
              <p:cNvSpPr txBox="1"/>
              <p:nvPr/>
            </p:nvSpPr>
            <p:spPr>
              <a:xfrm>
                <a:off x="321586" y="529789"/>
                <a:ext cx="1552759" cy="6525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7940" tIns="27940" rIns="27940" bIns="27940" numCol="1" anchor="ctr">
                <a:spAutoFit/>
              </a:bodyPr>
              <a:lstStyle>
                <a:lvl1pPr defTabSz="977900">
                  <a:lnSpc>
                    <a:spcPct val="90000"/>
                  </a:lnSpc>
                  <a:spcBef>
                    <a:spcPts val="9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Read and write well</a:t>
                </a:r>
              </a:p>
            </p:txBody>
          </p:sp>
        </p:grpSp>
        <p:grpSp>
          <p:nvGrpSpPr>
            <p:cNvPr id="190" name="Group"/>
            <p:cNvGrpSpPr/>
            <p:nvPr/>
          </p:nvGrpSpPr>
          <p:grpSpPr>
            <a:xfrm>
              <a:off x="-1" y="1221773"/>
              <a:ext cx="2486625" cy="1924261"/>
              <a:chOff x="0" y="0"/>
              <a:chExt cx="2486623" cy="1924260"/>
            </a:xfrm>
          </p:grpSpPr>
          <p:sp>
            <p:nvSpPr>
              <p:cNvPr id="188" name="Oval"/>
              <p:cNvSpPr/>
              <p:nvPr/>
            </p:nvSpPr>
            <p:spPr>
              <a:xfrm>
                <a:off x="181271" y="-1"/>
                <a:ext cx="2305353" cy="1924262"/>
              </a:xfrm>
              <a:prstGeom prst="ellipse">
                <a:avLst/>
              </a:prstGeom>
              <a:solidFill>
                <a:srgbClr val="DFF7D7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89" name="Use…"/>
              <p:cNvSpPr txBox="1"/>
              <p:nvPr/>
            </p:nvSpPr>
            <p:spPr>
              <a:xfrm>
                <a:off x="0" y="596508"/>
                <a:ext cx="2431911" cy="7312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Assert oneself, </a:t>
                </a:r>
                <a:endParaRPr sz="1800"/>
              </a:p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seek help</a:t>
                </a:r>
              </a:p>
            </p:txBody>
          </p:sp>
        </p:grpSp>
      </p:grpSp>
      <p:grpSp>
        <p:nvGrpSpPr>
          <p:cNvPr id="201" name="Diagram 9"/>
          <p:cNvGrpSpPr/>
          <p:nvPr/>
        </p:nvGrpSpPr>
        <p:grpSpPr>
          <a:xfrm>
            <a:off x="9623514" y="1992453"/>
            <a:ext cx="2736319" cy="2592293"/>
            <a:chOff x="0" y="0"/>
            <a:chExt cx="2736318" cy="2592291"/>
          </a:xfrm>
        </p:grpSpPr>
        <p:grpSp>
          <p:nvGrpSpPr>
            <p:cNvPr id="194" name="Group"/>
            <p:cNvGrpSpPr/>
            <p:nvPr/>
          </p:nvGrpSpPr>
          <p:grpSpPr>
            <a:xfrm>
              <a:off x="-1" y="0"/>
              <a:ext cx="2736320" cy="2592292"/>
              <a:chOff x="0" y="0"/>
              <a:chExt cx="2736318" cy="2592291"/>
            </a:xfrm>
          </p:grpSpPr>
          <p:sp>
            <p:nvSpPr>
              <p:cNvPr id="192" name="Oval"/>
              <p:cNvSpPr/>
              <p:nvPr/>
            </p:nvSpPr>
            <p:spPr>
              <a:xfrm>
                <a:off x="-1" y="0"/>
                <a:ext cx="2736320" cy="2592292"/>
              </a:xfrm>
              <a:prstGeom prst="ellipse">
                <a:avLst/>
              </a:prstGeom>
              <a:solidFill>
                <a:srgbClr val="A0E886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93" name="Everyday communication"/>
              <p:cNvSpPr txBox="1"/>
              <p:nvPr/>
            </p:nvSpPr>
            <p:spPr>
              <a:xfrm>
                <a:off x="720081" y="97836"/>
                <a:ext cx="1296149" cy="52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5342" tIns="85342" rIns="85342" bIns="85342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Everyday communication</a:t>
                </a:r>
              </a:p>
            </p:txBody>
          </p:sp>
        </p:grpSp>
        <p:grpSp>
          <p:nvGrpSpPr>
            <p:cNvPr id="197" name="Group"/>
            <p:cNvGrpSpPr/>
            <p:nvPr/>
          </p:nvGrpSpPr>
          <p:grpSpPr>
            <a:xfrm>
              <a:off x="396047" y="648070"/>
              <a:ext cx="1944221" cy="1944221"/>
              <a:chOff x="0" y="0"/>
              <a:chExt cx="1944220" cy="1944220"/>
            </a:xfrm>
          </p:grpSpPr>
          <p:sp>
            <p:nvSpPr>
              <p:cNvPr id="195" name="Circle"/>
              <p:cNvSpPr/>
              <p:nvPr/>
            </p:nvSpPr>
            <p:spPr>
              <a:xfrm>
                <a:off x="-1" y="-1"/>
                <a:ext cx="1944222" cy="1944222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96" name="Specific  setting"/>
              <p:cNvSpPr txBox="1"/>
              <p:nvPr/>
            </p:nvSpPr>
            <p:spPr>
              <a:xfrm>
                <a:off x="519105" y="46567"/>
                <a:ext cx="906007" cy="5144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30" tIns="78230" rIns="78230" bIns="78230" numCol="1" anchor="ctr">
                <a:spAutoFit/>
              </a:bodyPr>
              <a:lstStyle>
                <a:lvl1pPr defTabSz="488950">
                  <a:lnSpc>
                    <a:spcPct val="90000"/>
                  </a:lnSpc>
                  <a:spcBef>
                    <a:spcPts val="4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Specific  setting</a:t>
                </a:r>
              </a:p>
            </p:txBody>
          </p:sp>
        </p:grpSp>
        <p:grpSp>
          <p:nvGrpSpPr>
            <p:cNvPr id="200" name="Group"/>
            <p:cNvGrpSpPr/>
            <p:nvPr/>
          </p:nvGrpSpPr>
          <p:grpSpPr>
            <a:xfrm>
              <a:off x="720083" y="1296142"/>
              <a:ext cx="1296149" cy="1296149"/>
              <a:chOff x="0" y="0"/>
              <a:chExt cx="1296148" cy="1296148"/>
            </a:xfrm>
          </p:grpSpPr>
          <p:sp>
            <p:nvSpPr>
              <p:cNvPr id="198" name="Circle"/>
              <p:cNvSpPr/>
              <p:nvPr/>
            </p:nvSpPr>
            <p:spPr>
              <a:xfrm>
                <a:off x="-1" y="-1"/>
                <a:ext cx="1296150" cy="1296150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00050">
                  <a:lnSpc>
                    <a:spcPct val="90000"/>
                  </a:lnSpc>
                  <a:spcBef>
                    <a:spcPts val="1000"/>
                  </a:spcBef>
                  <a:defRPr sz="9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199" name="Vocabulary"/>
              <p:cNvSpPr txBox="1"/>
              <p:nvPr/>
            </p:nvSpPr>
            <p:spPr>
              <a:xfrm>
                <a:off x="219687" y="482232"/>
                <a:ext cx="916514" cy="31409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64007" tIns="64007" rIns="64007" bIns="64007" numCol="1" anchor="ctr">
                <a:spAutoFit/>
              </a:bodyPr>
              <a:lstStyle>
                <a:lvl1pPr defTabSz="400050">
                  <a:lnSpc>
                    <a:spcPct val="90000"/>
                  </a:lnSpc>
                  <a:spcBef>
                    <a:spcPts val="3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Vocabulary</a:t>
                </a:r>
              </a:p>
            </p:txBody>
          </p:sp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486" y="4146081"/>
            <a:ext cx="2536889" cy="272417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Body"/>
          <p:cNvSpPr txBox="1">
            <a:spLocks noGrp="1"/>
          </p:cNvSpPr>
          <p:nvPr>
            <p:ph type="body" sz="quarter" idx="1"/>
          </p:nvPr>
        </p:nvSpPr>
        <p:spPr>
          <a:xfrm>
            <a:off x="814693" y="700335"/>
            <a:ext cx="11592364" cy="1012532"/>
          </a:xfrm>
          <a:prstGeom prst="rect">
            <a:avLst/>
          </a:prstGeom>
        </p:spPr>
        <p:txBody>
          <a:bodyPr/>
          <a:lstStyle>
            <a:lvl1pPr marL="0" indent="0" defTabSz="514094">
              <a:spcBef>
                <a:spcPts val="2800"/>
              </a:spcBef>
              <a:buSzTx/>
              <a:buNone/>
              <a:defRPr sz="3500" b="1">
                <a:solidFill>
                  <a:srgbClr val="005180"/>
                </a:solidFill>
                <a:latin typeface="Georgia"/>
                <a:ea typeface="Georgia"/>
                <a:cs typeface="Georgia"/>
                <a:sym typeface="Georgia"/>
              </a:defRPr>
            </a:lvl1pPr>
          </a:lstStyle>
          <a:p>
            <a:r>
              <a:rPr dirty="0"/>
              <a:t>Communication skills needed for </a:t>
            </a:r>
            <a:r>
              <a:rPr lang="en-AU" dirty="0" smtClean="0"/>
              <a:t>s</a:t>
            </a:r>
            <a:r>
              <a:rPr dirty="0" err="1" smtClean="0"/>
              <a:t>pecific</a:t>
            </a:r>
            <a:r>
              <a:rPr dirty="0" smtClean="0"/>
              <a:t> </a:t>
            </a:r>
            <a:r>
              <a:rPr dirty="0"/>
              <a:t>settings </a:t>
            </a:r>
          </a:p>
        </p:txBody>
      </p:sp>
      <p:grpSp>
        <p:nvGrpSpPr>
          <p:cNvPr id="215" name="Diagram 12"/>
          <p:cNvGrpSpPr/>
          <p:nvPr/>
        </p:nvGrpSpPr>
        <p:grpSpPr>
          <a:xfrm>
            <a:off x="562011" y="1777116"/>
            <a:ext cx="3974846" cy="3595804"/>
            <a:chOff x="0" y="0"/>
            <a:chExt cx="3974844" cy="3312372"/>
          </a:xfrm>
        </p:grpSpPr>
        <p:grpSp>
          <p:nvGrpSpPr>
            <p:cNvPr id="208" name="Group"/>
            <p:cNvGrpSpPr/>
            <p:nvPr/>
          </p:nvGrpSpPr>
          <p:grpSpPr>
            <a:xfrm>
              <a:off x="-1" y="-1"/>
              <a:ext cx="3974846" cy="3312374"/>
              <a:chOff x="0" y="0"/>
              <a:chExt cx="3974844" cy="3312372"/>
            </a:xfrm>
          </p:grpSpPr>
          <p:sp>
            <p:nvSpPr>
              <p:cNvPr id="206" name="Oval"/>
              <p:cNvSpPr/>
              <p:nvPr/>
            </p:nvSpPr>
            <p:spPr>
              <a:xfrm>
                <a:off x="-1" y="-1"/>
                <a:ext cx="3974846" cy="3312374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07" name="Everyday communication"/>
              <p:cNvSpPr txBox="1"/>
              <p:nvPr/>
            </p:nvSpPr>
            <p:spPr>
              <a:xfrm>
                <a:off x="1292817" y="149715"/>
                <a:ext cx="1389208" cy="52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5342" tIns="85342" rIns="85342" bIns="85342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Everyday communication</a:t>
                </a:r>
              </a:p>
            </p:txBody>
          </p:sp>
        </p:grpSp>
        <p:grpSp>
          <p:nvGrpSpPr>
            <p:cNvPr id="211" name="Group"/>
            <p:cNvGrpSpPr/>
            <p:nvPr/>
          </p:nvGrpSpPr>
          <p:grpSpPr>
            <a:xfrm>
              <a:off x="745281" y="813730"/>
              <a:ext cx="2484279" cy="2498641"/>
              <a:chOff x="0" y="0"/>
              <a:chExt cx="2484277" cy="2498639"/>
            </a:xfrm>
          </p:grpSpPr>
          <p:sp>
            <p:nvSpPr>
              <p:cNvPr id="209" name="Circle"/>
              <p:cNvSpPr/>
              <p:nvPr/>
            </p:nvSpPr>
            <p:spPr>
              <a:xfrm>
                <a:off x="0" y="14359"/>
                <a:ext cx="2484278" cy="2484281"/>
              </a:xfrm>
              <a:prstGeom prst="ellipse">
                <a:avLst/>
              </a:prstGeom>
              <a:solidFill>
                <a:srgbClr val="66C7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0" name="Specific  setting"/>
              <p:cNvSpPr txBox="1"/>
              <p:nvPr/>
            </p:nvSpPr>
            <p:spPr>
              <a:xfrm>
                <a:off x="663302" y="-1"/>
                <a:ext cx="1157673" cy="805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8015" tIns="128015" rIns="128015" bIns="128015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Specific  setting</a:t>
                </a:r>
              </a:p>
            </p:txBody>
          </p:sp>
        </p:grpSp>
        <p:grpSp>
          <p:nvGrpSpPr>
            <p:cNvPr id="214" name="Group"/>
            <p:cNvGrpSpPr/>
            <p:nvPr/>
          </p:nvGrpSpPr>
          <p:grpSpPr>
            <a:xfrm>
              <a:off x="1159327" y="1656183"/>
              <a:ext cx="1656187" cy="1656190"/>
              <a:chOff x="0" y="0"/>
              <a:chExt cx="1656186" cy="1656188"/>
            </a:xfrm>
          </p:grpSpPr>
          <p:sp>
            <p:nvSpPr>
              <p:cNvPr id="212" name="Circle"/>
              <p:cNvSpPr/>
              <p:nvPr/>
            </p:nvSpPr>
            <p:spPr>
              <a:xfrm>
                <a:off x="-1" y="-1"/>
                <a:ext cx="1656188" cy="1656190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1000"/>
                  </a:spcBef>
                  <a:defRPr sz="14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13" name="Vocabulary"/>
              <p:cNvSpPr txBox="1"/>
              <p:nvPr/>
            </p:nvSpPr>
            <p:spPr>
              <a:xfrm>
                <a:off x="242542" y="635484"/>
                <a:ext cx="1171101" cy="385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9568" tIns="99568" rIns="99568" bIns="99568" numCol="1" anchor="ctr">
                <a:sp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Vocabulary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549432" y="3097444"/>
            <a:ext cx="8900440" cy="5359796"/>
            <a:chOff x="2057387" y="2500527"/>
            <a:chExt cx="8900440" cy="5359796"/>
          </a:xfrm>
        </p:grpSpPr>
        <p:grpSp>
          <p:nvGrpSpPr>
            <p:cNvPr id="223" name="Diagram 3"/>
            <p:cNvGrpSpPr/>
            <p:nvPr/>
          </p:nvGrpSpPr>
          <p:grpSpPr>
            <a:xfrm>
              <a:off x="3435399" y="2500527"/>
              <a:ext cx="6133999" cy="3547557"/>
              <a:chOff x="1267353" y="-1"/>
              <a:chExt cx="6133997" cy="3547556"/>
            </a:xfrm>
          </p:grpSpPr>
          <p:sp>
            <p:nvSpPr>
              <p:cNvPr id="216" name="Line"/>
              <p:cNvSpPr/>
              <p:nvPr/>
            </p:nvSpPr>
            <p:spPr>
              <a:xfrm>
                <a:off x="4737622" y="2952886"/>
                <a:ext cx="2663728" cy="594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11933"/>
                    </a:lnTo>
                    <a:lnTo>
                      <a:pt x="21600" y="11933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0080CA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b="1"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17" name="Line"/>
              <p:cNvSpPr/>
              <p:nvPr/>
            </p:nvSpPr>
            <p:spPr>
              <a:xfrm>
                <a:off x="4334350" y="2952886"/>
                <a:ext cx="403275" cy="594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1933"/>
                    </a:lnTo>
                    <a:lnTo>
                      <a:pt x="0" y="11933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80CA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b="1"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18" name="Line"/>
              <p:cNvSpPr/>
              <p:nvPr/>
            </p:nvSpPr>
            <p:spPr>
              <a:xfrm>
                <a:off x="1267353" y="2952886"/>
                <a:ext cx="3470272" cy="5946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1933"/>
                    </a:lnTo>
                    <a:lnTo>
                      <a:pt x="0" y="11933"/>
                    </a:lnTo>
                    <a:lnTo>
                      <a:pt x="0" y="21600"/>
                    </a:lnTo>
                  </a:path>
                </a:pathLst>
              </a:custGeom>
              <a:noFill/>
              <a:ln w="25400" cap="flat">
                <a:solidFill>
                  <a:srgbClr val="0080CA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b="1"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19" name="Rectangle"/>
              <p:cNvSpPr/>
              <p:nvPr/>
            </p:nvSpPr>
            <p:spPr>
              <a:xfrm>
                <a:off x="3214619" y="-1"/>
                <a:ext cx="2901017" cy="2952887"/>
              </a:xfrm>
              <a:prstGeom prst="rect">
                <a:avLst/>
              </a:prstGeom>
              <a:blipFill rotWithShape="1">
                <a:blip r:embed="rId2"/>
                <a:srcRect/>
                <a:stretch>
                  <a:fillRect/>
                </a:stretch>
              </a:blip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889250">
                  <a:lnSpc>
                    <a:spcPct val="90000"/>
                  </a:lnSpc>
                  <a:spcBef>
                    <a:spcPts val="1000"/>
                  </a:spcBef>
                  <a:defRPr sz="65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272008" y="6048083"/>
              <a:ext cx="2434081" cy="181224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7533" y="6046794"/>
              <a:ext cx="2720294" cy="18135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057387" y="6046794"/>
              <a:ext cx="2720293" cy="18135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1"/>
          <p:cNvSpPr txBox="1">
            <a:spLocks noGrp="1"/>
          </p:cNvSpPr>
          <p:nvPr>
            <p:ph type="title"/>
          </p:nvPr>
        </p:nvSpPr>
        <p:spPr>
          <a:xfrm>
            <a:off x="741758" y="268287"/>
            <a:ext cx="11451689" cy="1117601"/>
          </a:xfrm>
          <a:prstGeom prst="rect">
            <a:avLst/>
          </a:prstGeom>
        </p:spPr>
        <p:txBody>
          <a:bodyPr>
            <a:normAutofit/>
          </a:bodyPr>
          <a:lstStyle>
            <a:lvl1pPr marL="443388" indent="-443388" algn="l" defTabSz="443991">
              <a:spcBef>
                <a:spcPts val="3100"/>
              </a:spcBef>
              <a:defRPr sz="4000" b="1">
                <a:solidFill>
                  <a:srgbClr val="005180"/>
                </a:solidFill>
              </a:defRPr>
            </a:lvl1pPr>
          </a:lstStyle>
          <a:p>
            <a:r>
              <a:rPr sz="3500" dirty="0"/>
              <a:t>Communication skills needed for TAFE</a:t>
            </a:r>
          </a:p>
        </p:txBody>
      </p:sp>
      <p:sp>
        <p:nvSpPr>
          <p:cNvPr id="22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0585" y="2418081"/>
            <a:ext cx="11704324" cy="7010402"/>
          </a:xfrm>
          <a:prstGeom prst="rect">
            <a:avLst/>
          </a:prstGeom>
        </p:spPr>
        <p:txBody>
          <a:bodyPr/>
          <a:lstStyle/>
          <a:p>
            <a:pPr>
              <a:defRPr sz="3400"/>
            </a:pPr>
            <a:endParaRPr/>
          </a:p>
          <a:p>
            <a:pPr>
              <a:defRPr sz="3400"/>
            </a:pPr>
            <a:endParaRPr/>
          </a:p>
          <a:p>
            <a:pPr>
              <a:defRPr sz="3400"/>
            </a:pPr>
            <a:endParaRPr/>
          </a:p>
          <a:p>
            <a:pPr>
              <a:defRPr sz="3400"/>
            </a:pPr>
            <a:endParaRPr/>
          </a:p>
        </p:txBody>
      </p:sp>
      <p:grpSp>
        <p:nvGrpSpPr>
          <p:cNvPr id="265" name="Diagram 12"/>
          <p:cNvGrpSpPr/>
          <p:nvPr/>
        </p:nvGrpSpPr>
        <p:grpSpPr>
          <a:xfrm>
            <a:off x="8808962" y="1213338"/>
            <a:ext cx="3974846" cy="3663337"/>
            <a:chOff x="0" y="0"/>
            <a:chExt cx="3974844" cy="3312372"/>
          </a:xfrm>
        </p:grpSpPr>
        <p:grpSp>
          <p:nvGrpSpPr>
            <p:cNvPr id="258" name="Group"/>
            <p:cNvGrpSpPr/>
            <p:nvPr/>
          </p:nvGrpSpPr>
          <p:grpSpPr>
            <a:xfrm>
              <a:off x="-1" y="-1"/>
              <a:ext cx="3974846" cy="3312374"/>
              <a:chOff x="0" y="0"/>
              <a:chExt cx="3974844" cy="3312372"/>
            </a:xfrm>
          </p:grpSpPr>
          <p:sp>
            <p:nvSpPr>
              <p:cNvPr id="256" name="Oval"/>
              <p:cNvSpPr/>
              <p:nvPr/>
            </p:nvSpPr>
            <p:spPr>
              <a:xfrm>
                <a:off x="-1" y="-1"/>
                <a:ext cx="3974846" cy="3312374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57" name="Everyday communication"/>
              <p:cNvSpPr txBox="1"/>
              <p:nvPr/>
            </p:nvSpPr>
            <p:spPr>
              <a:xfrm>
                <a:off x="1292817" y="149715"/>
                <a:ext cx="1389208" cy="52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5342" tIns="85342" rIns="85342" bIns="85342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Everyday communication</a:t>
                </a:r>
              </a:p>
            </p:txBody>
          </p:sp>
        </p:grpSp>
        <p:grpSp>
          <p:nvGrpSpPr>
            <p:cNvPr id="261" name="Group"/>
            <p:cNvGrpSpPr/>
            <p:nvPr/>
          </p:nvGrpSpPr>
          <p:grpSpPr>
            <a:xfrm>
              <a:off x="745281" y="813730"/>
              <a:ext cx="2484279" cy="2498641"/>
              <a:chOff x="0" y="0"/>
              <a:chExt cx="2484277" cy="2498639"/>
            </a:xfrm>
          </p:grpSpPr>
          <p:sp>
            <p:nvSpPr>
              <p:cNvPr id="259" name="Circle"/>
              <p:cNvSpPr/>
              <p:nvPr/>
            </p:nvSpPr>
            <p:spPr>
              <a:xfrm>
                <a:off x="0" y="14359"/>
                <a:ext cx="2484278" cy="2484281"/>
              </a:xfrm>
              <a:prstGeom prst="ellipse">
                <a:avLst/>
              </a:prstGeom>
              <a:solidFill>
                <a:srgbClr val="66C7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0" name="Specific  setting"/>
              <p:cNvSpPr txBox="1"/>
              <p:nvPr/>
            </p:nvSpPr>
            <p:spPr>
              <a:xfrm>
                <a:off x="663302" y="-1"/>
                <a:ext cx="1157673" cy="805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8015" tIns="128015" rIns="128015" bIns="128015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Specific  setting</a:t>
                </a:r>
              </a:p>
            </p:txBody>
          </p:sp>
        </p:grpSp>
        <p:grpSp>
          <p:nvGrpSpPr>
            <p:cNvPr id="264" name="Group"/>
            <p:cNvGrpSpPr/>
            <p:nvPr/>
          </p:nvGrpSpPr>
          <p:grpSpPr>
            <a:xfrm>
              <a:off x="1159327" y="1656183"/>
              <a:ext cx="1656187" cy="1656190"/>
              <a:chOff x="0" y="0"/>
              <a:chExt cx="1656186" cy="1656188"/>
            </a:xfrm>
          </p:grpSpPr>
          <p:sp>
            <p:nvSpPr>
              <p:cNvPr id="262" name="Circle"/>
              <p:cNvSpPr/>
              <p:nvPr/>
            </p:nvSpPr>
            <p:spPr>
              <a:xfrm>
                <a:off x="-1" y="-1"/>
                <a:ext cx="1656188" cy="1656190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1000"/>
                  </a:spcBef>
                  <a:defRPr sz="14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63" name="Vocabulary"/>
              <p:cNvSpPr txBox="1"/>
              <p:nvPr/>
            </p:nvSpPr>
            <p:spPr>
              <a:xfrm>
                <a:off x="242542" y="635484"/>
                <a:ext cx="1171101" cy="385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9568" tIns="99568" rIns="99568" bIns="99568" numCol="1" anchor="ctr">
                <a:sp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Vocabulary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738756" y="1671252"/>
            <a:ext cx="7247828" cy="7484167"/>
            <a:chOff x="1527226" y="1735388"/>
            <a:chExt cx="7247828" cy="7484167"/>
          </a:xfrm>
        </p:grpSpPr>
        <p:grpSp>
          <p:nvGrpSpPr>
            <p:cNvPr id="254" name="Diagram 1"/>
            <p:cNvGrpSpPr/>
            <p:nvPr/>
          </p:nvGrpSpPr>
          <p:grpSpPr>
            <a:xfrm>
              <a:off x="1527226" y="1735388"/>
              <a:ext cx="7247828" cy="7484167"/>
              <a:chOff x="-1" y="0"/>
              <a:chExt cx="7247826" cy="7484165"/>
            </a:xfrm>
          </p:grpSpPr>
          <p:sp>
            <p:nvSpPr>
              <p:cNvPr id="229" name="Shape"/>
              <p:cNvSpPr/>
              <p:nvPr/>
            </p:nvSpPr>
            <p:spPr>
              <a:xfrm>
                <a:off x="1111945" y="845629"/>
                <a:ext cx="2508404" cy="1579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9806"/>
                    </a:moveTo>
                    <a:cubicBezTo>
                      <a:pt x="4455" y="7550"/>
                      <a:pt x="12689" y="0"/>
                      <a:pt x="21600" y="0"/>
                    </a:cubicBezTo>
                    <a:lnTo>
                      <a:pt x="21600" y="3589"/>
                    </a:lnTo>
                    <a:cubicBezTo>
                      <a:pt x="13497" y="3589"/>
                      <a:pt x="6009" y="10455"/>
                      <a:pt x="1957" y="21600"/>
                    </a:cubicBezTo>
                    <a:close/>
                  </a:path>
                </a:pathLst>
              </a:custGeom>
              <a:solidFill>
                <a:srgbClr val="0079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b="1"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30" name="Shape"/>
              <p:cNvSpPr/>
              <p:nvPr/>
            </p:nvSpPr>
            <p:spPr>
              <a:xfrm>
                <a:off x="723894" y="2293855"/>
                <a:ext cx="615314" cy="2896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848" h="21600" extrusionOk="0">
                    <a:moveTo>
                      <a:pt x="11256" y="21600"/>
                    </a:moveTo>
                    <a:cubicBezTo>
                      <a:pt x="-3752" y="14917"/>
                      <a:pt x="-3752" y="6683"/>
                      <a:pt x="11256" y="0"/>
                    </a:cubicBezTo>
                    <a:lnTo>
                      <a:pt x="17848" y="978"/>
                    </a:lnTo>
                    <a:cubicBezTo>
                      <a:pt x="4200" y="7056"/>
                      <a:pt x="4200" y="14544"/>
                      <a:pt x="17848" y="20622"/>
                    </a:cubicBezTo>
                    <a:close/>
                  </a:path>
                </a:pathLst>
              </a:custGeom>
              <a:solidFill>
                <a:srgbClr val="0079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b="1"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31" name="Shape"/>
              <p:cNvSpPr/>
              <p:nvPr/>
            </p:nvSpPr>
            <p:spPr>
              <a:xfrm>
                <a:off x="1111946" y="5059098"/>
                <a:ext cx="2508404" cy="1579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cubicBezTo>
                      <a:pt x="12689" y="21600"/>
                      <a:pt x="4455" y="14050"/>
                      <a:pt x="0" y="1794"/>
                    </a:cubicBezTo>
                    <a:lnTo>
                      <a:pt x="1957" y="0"/>
                    </a:lnTo>
                    <a:cubicBezTo>
                      <a:pt x="6009" y="11145"/>
                      <a:pt x="13497" y="18011"/>
                      <a:pt x="21600" y="18011"/>
                    </a:cubicBezTo>
                    <a:close/>
                  </a:path>
                </a:pathLst>
              </a:custGeom>
              <a:solidFill>
                <a:srgbClr val="0079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b="1"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32" name="Shape"/>
              <p:cNvSpPr/>
              <p:nvPr/>
            </p:nvSpPr>
            <p:spPr>
              <a:xfrm>
                <a:off x="3620348" y="5059098"/>
                <a:ext cx="2508404" cy="1579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94"/>
                    </a:moveTo>
                    <a:cubicBezTo>
                      <a:pt x="17145" y="14050"/>
                      <a:pt x="8911" y="21600"/>
                      <a:pt x="0" y="21600"/>
                    </a:cubicBezTo>
                    <a:lnTo>
                      <a:pt x="0" y="18011"/>
                    </a:lnTo>
                    <a:cubicBezTo>
                      <a:pt x="8103" y="18011"/>
                      <a:pt x="15591" y="11145"/>
                      <a:pt x="19643" y="0"/>
                    </a:cubicBezTo>
                    <a:close/>
                  </a:path>
                </a:pathLst>
              </a:custGeom>
              <a:solidFill>
                <a:srgbClr val="0079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b="1"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33" name="Shape"/>
              <p:cNvSpPr/>
              <p:nvPr/>
            </p:nvSpPr>
            <p:spPr>
              <a:xfrm>
                <a:off x="5906799" y="2298817"/>
                <a:ext cx="665837" cy="2886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611" h="21600" extrusionOk="0">
                    <a:moveTo>
                      <a:pt x="5643" y="0"/>
                    </a:moveTo>
                    <a:cubicBezTo>
                      <a:pt x="21600" y="6602"/>
                      <a:pt x="21600" y="14998"/>
                      <a:pt x="5643" y="21600"/>
                    </a:cubicBezTo>
                    <a:lnTo>
                      <a:pt x="0" y="20678"/>
                    </a:lnTo>
                    <a:cubicBezTo>
                      <a:pt x="14814" y="14647"/>
                      <a:pt x="14814" y="6953"/>
                      <a:pt x="0" y="922"/>
                    </a:cubicBezTo>
                    <a:close/>
                  </a:path>
                </a:pathLst>
              </a:custGeom>
              <a:solidFill>
                <a:srgbClr val="0079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b="1"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sp>
            <p:nvSpPr>
              <p:cNvPr id="234" name="Shape"/>
              <p:cNvSpPr/>
              <p:nvPr/>
            </p:nvSpPr>
            <p:spPr>
              <a:xfrm>
                <a:off x="3620348" y="845629"/>
                <a:ext cx="2508404" cy="15794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8911" y="0"/>
                      <a:pt x="17145" y="7550"/>
                      <a:pt x="21600" y="19806"/>
                    </a:cubicBezTo>
                    <a:lnTo>
                      <a:pt x="19643" y="21600"/>
                    </a:lnTo>
                    <a:cubicBezTo>
                      <a:pt x="15591" y="10455"/>
                      <a:pt x="8103" y="3589"/>
                      <a:pt x="0" y="3589"/>
                    </a:cubicBezTo>
                    <a:close/>
                  </a:path>
                </a:pathLst>
              </a:custGeom>
              <a:solidFill>
                <a:srgbClr val="0079B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t">
                <a:noAutofit/>
              </a:bodyPr>
              <a:lstStyle/>
              <a:p>
                <a:pPr>
                  <a:defRPr b="1">
                    <a:latin typeface="+mj-lt"/>
                    <a:ea typeface="+mj-ea"/>
                    <a:cs typeface="+mj-cs"/>
                    <a:sym typeface="Helvetica Neue"/>
                  </a:defRPr>
                </a:pPr>
                <a:endParaRPr/>
              </a:p>
            </p:txBody>
          </p:sp>
          <p:grpSp>
            <p:nvGrpSpPr>
              <p:cNvPr id="238" name="Group"/>
              <p:cNvGrpSpPr/>
              <p:nvPr/>
            </p:nvGrpSpPr>
            <p:grpSpPr>
              <a:xfrm>
                <a:off x="2471784" y="0"/>
                <a:ext cx="2297129" cy="1822479"/>
                <a:chOff x="0" y="0"/>
                <a:chExt cx="2297128" cy="1822478"/>
              </a:xfrm>
            </p:grpSpPr>
            <p:sp>
              <p:nvSpPr>
                <p:cNvPr id="236" name="Oval"/>
                <p:cNvSpPr/>
                <p:nvPr/>
              </p:nvSpPr>
              <p:spPr>
                <a:xfrm>
                  <a:off x="-1" y="-1"/>
                  <a:ext cx="2297130" cy="1822480"/>
                </a:xfrm>
                <a:prstGeom prst="ellipse">
                  <a:avLst/>
                </a:prstGeom>
                <a:solidFill>
                  <a:srgbClr val="CCECFF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00100">
                    <a:lnSpc>
                      <a:spcPct val="90000"/>
                    </a:lnSpc>
                    <a:spcBef>
                      <a:spcPts val="1000"/>
                    </a:spcBef>
                    <a:defRPr sz="18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37" name="Converse…"/>
                <p:cNvSpPr txBox="1"/>
                <p:nvPr/>
              </p:nvSpPr>
              <p:spPr>
                <a:xfrm>
                  <a:off x="183419" y="446826"/>
                  <a:ext cx="1926802" cy="9288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59" tIns="22859" rIns="22859" bIns="22859" numCol="1" anchor="ctr">
                  <a:spAutoFit/>
                </a:bodyPr>
                <a:lstStyle>
                  <a:lvl1pPr defTabSz="711200">
                    <a:lnSpc>
                      <a:spcPct val="90000"/>
                    </a:lnSpc>
                    <a:spcBef>
                      <a:spcPts val="600"/>
                    </a:spcBef>
                    <a:defRPr sz="20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r>
                    <a:t>New routines, diverse students </a:t>
                  </a:r>
                </a:p>
              </p:txBody>
            </p:sp>
          </p:grpSp>
          <p:grpSp>
            <p:nvGrpSpPr>
              <p:cNvPr id="241" name="Group"/>
              <p:cNvGrpSpPr/>
              <p:nvPr/>
            </p:nvGrpSpPr>
            <p:grpSpPr>
              <a:xfrm>
                <a:off x="5049966" y="1415422"/>
                <a:ext cx="2043931" cy="1822479"/>
                <a:chOff x="0" y="0"/>
                <a:chExt cx="2043930" cy="1822478"/>
              </a:xfrm>
            </p:grpSpPr>
            <p:sp>
              <p:nvSpPr>
                <p:cNvPr id="239" name="Oval"/>
                <p:cNvSpPr/>
                <p:nvPr/>
              </p:nvSpPr>
              <p:spPr>
                <a:xfrm>
                  <a:off x="-1" y="-1"/>
                  <a:ext cx="2043932" cy="1822480"/>
                </a:xfrm>
                <a:prstGeom prst="ellipse">
                  <a:avLst/>
                </a:prstGeom>
                <a:solidFill>
                  <a:srgbClr val="CCECFF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711200">
                    <a:lnSpc>
                      <a:spcPct val="90000"/>
                    </a:lnSpc>
                    <a:spcBef>
                      <a:spcPts val="1000"/>
                    </a:spcBef>
                    <a:defRPr sz="16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0" name="Listen to lectures…"/>
                <p:cNvSpPr txBox="1"/>
                <p:nvPr/>
              </p:nvSpPr>
              <p:spPr>
                <a:xfrm>
                  <a:off x="89776" y="306123"/>
                  <a:ext cx="1877077" cy="1210234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0320" tIns="20320" rIns="20320" bIns="20320" numCol="1" anchor="ctr">
                  <a:spAutoFit/>
                </a:bodyPr>
                <a:lstStyle>
                  <a:lvl1pPr defTabSz="711200">
                    <a:lnSpc>
                      <a:spcPct val="90000"/>
                    </a:lnSpc>
                    <a:spcBef>
                      <a:spcPts val="600"/>
                    </a:spcBef>
                    <a:defRPr sz="20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r>
                    <a:rPr dirty="0"/>
                    <a:t>Classes: listen, read, write, contribute, ask questions </a:t>
                  </a:r>
                </a:p>
              </p:txBody>
            </p:sp>
          </p:grpSp>
          <p:grpSp>
            <p:nvGrpSpPr>
              <p:cNvPr id="244" name="Group"/>
              <p:cNvGrpSpPr/>
              <p:nvPr/>
            </p:nvGrpSpPr>
            <p:grpSpPr>
              <a:xfrm>
                <a:off x="4896040" y="4246264"/>
                <a:ext cx="2351785" cy="1822479"/>
                <a:chOff x="0" y="0"/>
                <a:chExt cx="2351783" cy="1822478"/>
              </a:xfrm>
            </p:grpSpPr>
            <p:sp>
              <p:nvSpPr>
                <p:cNvPr id="242" name="Oval"/>
                <p:cNvSpPr/>
                <p:nvPr/>
              </p:nvSpPr>
              <p:spPr>
                <a:xfrm>
                  <a:off x="0" y="-1"/>
                  <a:ext cx="2351784" cy="1822480"/>
                </a:xfrm>
                <a:prstGeom prst="ellipse">
                  <a:avLst/>
                </a:prstGeom>
                <a:solidFill>
                  <a:srgbClr val="CCECFF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00100">
                    <a:lnSpc>
                      <a:spcPct val="90000"/>
                    </a:lnSpc>
                    <a:spcBef>
                      <a:spcPts val="1000"/>
                    </a:spcBef>
                    <a:defRPr sz="18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3" name="Read texts, research from internet"/>
                <p:cNvSpPr txBox="1"/>
                <p:nvPr/>
              </p:nvSpPr>
              <p:spPr>
                <a:xfrm>
                  <a:off x="147560" y="446827"/>
                  <a:ext cx="2043962" cy="9288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59" tIns="22859" rIns="22859" bIns="22859" numCol="1" anchor="ctr">
                  <a:spAutoFit/>
                </a:bodyPr>
                <a:lstStyle>
                  <a:lvl1pPr defTabSz="800100">
                    <a:lnSpc>
                      <a:spcPct val="90000"/>
                    </a:lnSpc>
                    <a:spcBef>
                      <a:spcPts val="700"/>
                    </a:spcBef>
                    <a:defRPr sz="20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r>
                    <a:t>Do assignments; read, research, plan, write  </a:t>
                  </a:r>
                </a:p>
              </p:txBody>
            </p:sp>
          </p:grpSp>
          <p:grpSp>
            <p:nvGrpSpPr>
              <p:cNvPr id="247" name="Group"/>
              <p:cNvGrpSpPr/>
              <p:nvPr/>
            </p:nvGrpSpPr>
            <p:grpSpPr>
              <a:xfrm>
                <a:off x="2471758" y="5661686"/>
                <a:ext cx="2297181" cy="1822479"/>
                <a:chOff x="0" y="0"/>
                <a:chExt cx="2297179" cy="1822478"/>
              </a:xfrm>
            </p:grpSpPr>
            <p:sp>
              <p:nvSpPr>
                <p:cNvPr id="245" name="Oval"/>
                <p:cNvSpPr/>
                <p:nvPr/>
              </p:nvSpPr>
              <p:spPr>
                <a:xfrm>
                  <a:off x="0" y="-1"/>
                  <a:ext cx="2297180" cy="1822480"/>
                </a:xfrm>
                <a:prstGeom prst="ellipse">
                  <a:avLst/>
                </a:prstGeom>
                <a:solidFill>
                  <a:srgbClr val="CCECFF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00100">
                    <a:lnSpc>
                      <a:spcPct val="90000"/>
                    </a:lnSpc>
                    <a:spcBef>
                      <a:spcPts val="1000"/>
                    </a:spcBef>
                    <a:defRPr>
                      <a:solidFill>
                        <a:srgbClr val="FFFFFF"/>
                      </a:solidFill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6" name="Write notes and assignments, synthesize ideas"/>
                <p:cNvSpPr txBox="1"/>
                <p:nvPr/>
              </p:nvSpPr>
              <p:spPr>
                <a:xfrm>
                  <a:off x="145913" y="303583"/>
                  <a:ext cx="2030754" cy="121531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59" tIns="22859" rIns="22859" bIns="22859" numCol="1" anchor="ctr">
                  <a:spAutoFit/>
                </a:bodyPr>
                <a:lstStyle>
                  <a:lvl1pPr defTabSz="800100">
                    <a:lnSpc>
                      <a:spcPct val="90000"/>
                    </a:lnSpc>
                    <a:spcBef>
                      <a:spcPts val="700"/>
                    </a:spcBef>
                    <a:defRPr sz="20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r>
                    <a:t>Group activities: role play, contribute, assert self</a:t>
                  </a:r>
                </a:p>
              </p:txBody>
            </p:sp>
          </p:grpSp>
          <p:grpSp>
            <p:nvGrpSpPr>
              <p:cNvPr id="250" name="Group"/>
              <p:cNvGrpSpPr/>
              <p:nvPr/>
            </p:nvGrpSpPr>
            <p:grpSpPr>
              <a:xfrm>
                <a:off x="-1" y="4246264"/>
                <a:ext cx="2337534" cy="1822479"/>
                <a:chOff x="0" y="0"/>
                <a:chExt cx="2337532" cy="1822478"/>
              </a:xfrm>
            </p:grpSpPr>
            <p:sp>
              <p:nvSpPr>
                <p:cNvPr id="248" name="Oval"/>
                <p:cNvSpPr/>
                <p:nvPr/>
              </p:nvSpPr>
              <p:spPr>
                <a:xfrm>
                  <a:off x="-1" y="-1"/>
                  <a:ext cx="2337534" cy="1822480"/>
                </a:xfrm>
                <a:prstGeom prst="ellipse">
                  <a:avLst/>
                </a:prstGeom>
                <a:solidFill>
                  <a:srgbClr val="CCECFF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800100">
                    <a:lnSpc>
                      <a:spcPct val="90000"/>
                    </a:lnSpc>
                    <a:spcBef>
                      <a:spcPts val="1000"/>
                    </a:spcBef>
                    <a:defRPr sz="18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49" name="Express ideas, negotiate,…"/>
                <p:cNvSpPr txBox="1"/>
                <p:nvPr/>
              </p:nvSpPr>
              <p:spPr>
                <a:xfrm>
                  <a:off x="342324" y="446826"/>
                  <a:ext cx="1957684" cy="928826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22859" tIns="22859" rIns="22859" bIns="22859" numCol="1" anchor="ctr">
                  <a:spAutoFit/>
                </a:bodyPr>
                <a:lstStyle>
                  <a:lvl1pPr defTabSz="800100">
                    <a:lnSpc>
                      <a:spcPct val="90000"/>
                    </a:lnSpc>
                    <a:spcBef>
                      <a:spcPts val="700"/>
                    </a:spcBef>
                    <a:defRPr sz="20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r>
                    <a:t>Express ideas, negotiate, resolve conflicts</a:t>
                  </a:r>
                </a:p>
              </p:txBody>
            </p:sp>
          </p:grpSp>
          <p:grpSp>
            <p:nvGrpSpPr>
              <p:cNvPr id="253" name="Group"/>
              <p:cNvGrpSpPr/>
              <p:nvPr/>
            </p:nvGrpSpPr>
            <p:grpSpPr>
              <a:xfrm>
                <a:off x="109003" y="1409244"/>
                <a:ext cx="2064580" cy="1834837"/>
                <a:chOff x="-54946" y="0"/>
                <a:chExt cx="2064578" cy="1834836"/>
              </a:xfrm>
            </p:grpSpPr>
            <p:sp>
              <p:nvSpPr>
                <p:cNvPr id="251" name="Oval"/>
                <p:cNvSpPr/>
                <p:nvPr/>
              </p:nvSpPr>
              <p:spPr>
                <a:xfrm>
                  <a:off x="0" y="-1"/>
                  <a:ext cx="2009632" cy="1834838"/>
                </a:xfrm>
                <a:prstGeom prst="ellipse">
                  <a:avLst/>
                </a:prstGeom>
                <a:solidFill>
                  <a:srgbClr val="CCECFF"/>
                </a:solidFill>
                <a:ln w="25400" cap="flat">
                  <a:solidFill>
                    <a:srgbClr val="FFFFFF"/>
                  </a:solidFill>
                  <a:prstDash val="solid"/>
                  <a:round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 defTabSz="1066800">
                    <a:lnSpc>
                      <a:spcPct val="90000"/>
                    </a:lnSpc>
                    <a:spcBef>
                      <a:spcPts val="1000"/>
                    </a:spcBef>
                    <a:defRPr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pPr>
                  <a:endParaRPr/>
                </a:p>
              </p:txBody>
            </p:sp>
            <p:sp>
              <p:nvSpPr>
                <p:cNvPr id="252" name="Speech clearly"/>
                <p:cNvSpPr txBox="1"/>
                <p:nvPr/>
              </p:nvSpPr>
              <p:spPr>
                <a:xfrm>
                  <a:off x="-54947" y="588626"/>
                  <a:ext cx="1954424" cy="65758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 wrap="square" lIns="30480" tIns="30480" rIns="30480" bIns="30480" numCol="1" anchor="ctr">
                  <a:spAutoFit/>
                </a:bodyPr>
                <a:lstStyle>
                  <a:lvl1pPr defTabSz="1066800">
                    <a:lnSpc>
                      <a:spcPct val="90000"/>
                    </a:lnSpc>
                    <a:spcBef>
                      <a:spcPts val="1000"/>
                    </a:spcBef>
                    <a:defRPr sz="2000">
                      <a:latin typeface="Helvetica Neue Medium"/>
                      <a:ea typeface="Helvetica Neue Medium"/>
                      <a:cs typeface="Helvetica Neue Medium"/>
                      <a:sym typeface="Helvetica Neue Medium"/>
                    </a:defRPr>
                  </a:lvl1pPr>
                </a:lstStyle>
                <a:p>
                  <a:r>
                    <a:t>Seek learning support</a:t>
                  </a:r>
                </a:p>
              </p:txBody>
            </p:sp>
          </p:grp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54407" y="4339179"/>
              <a:ext cx="2991649" cy="199443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Everyday communication skills…"/>
          <p:cNvSpPr txBox="1"/>
          <p:nvPr/>
        </p:nvSpPr>
        <p:spPr>
          <a:xfrm>
            <a:off x="463360" y="156446"/>
            <a:ext cx="8834620" cy="1080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43991">
              <a:spcBef>
                <a:spcPts val="3100"/>
              </a:spcBef>
              <a:defRPr sz="31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3500" dirty="0">
                <a:solidFill>
                  <a:schemeClr val="tx1"/>
                </a:solidFill>
                <a:latin typeface="Georgia" panose="02040502050405020303" pitchFamily="18" charset="0"/>
              </a:rPr>
              <a:t>Vocabulary at </a:t>
            </a:r>
            <a:r>
              <a:rPr sz="3500" dirty="0" smtClean="0">
                <a:solidFill>
                  <a:schemeClr val="tx1"/>
                </a:solidFill>
                <a:latin typeface="Georgia" panose="02040502050405020303" pitchFamily="18" charset="0"/>
              </a:rPr>
              <a:t>Gemma’s </a:t>
            </a:r>
            <a:r>
              <a:rPr sz="3500" dirty="0">
                <a:solidFill>
                  <a:schemeClr val="tx1"/>
                </a:solidFill>
                <a:latin typeface="Georgia" panose="02040502050405020303" pitchFamily="18" charset="0"/>
              </a:rPr>
              <a:t>TAFE course</a:t>
            </a:r>
          </a:p>
        </p:txBody>
      </p:sp>
      <p:grpSp>
        <p:nvGrpSpPr>
          <p:cNvPr id="272" name="Rounded Rectangular Callout 3"/>
          <p:cNvGrpSpPr/>
          <p:nvPr/>
        </p:nvGrpSpPr>
        <p:grpSpPr>
          <a:xfrm>
            <a:off x="8036953" y="2769578"/>
            <a:ext cx="4248475" cy="1913522"/>
            <a:chOff x="0" y="0"/>
            <a:chExt cx="4248474" cy="1913521"/>
          </a:xfrm>
        </p:grpSpPr>
        <p:sp>
          <p:nvSpPr>
            <p:cNvPr id="270" name="Shape"/>
            <p:cNvSpPr/>
            <p:nvPr/>
          </p:nvSpPr>
          <p:spPr>
            <a:xfrm>
              <a:off x="-1" y="0"/>
              <a:ext cx="4248475" cy="1913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446"/>
                  </a:moveTo>
                  <a:cubicBezTo>
                    <a:pt x="0" y="13656"/>
                    <a:pt x="289" y="13015"/>
                    <a:pt x="644" y="13015"/>
                  </a:cubicBezTo>
                  <a:lnTo>
                    <a:pt x="3600" y="13015"/>
                  </a:lnTo>
                  <a:lnTo>
                    <a:pt x="333" y="0"/>
                  </a:lnTo>
                  <a:lnTo>
                    <a:pt x="9000" y="13015"/>
                  </a:lnTo>
                  <a:lnTo>
                    <a:pt x="20956" y="13015"/>
                  </a:lnTo>
                  <a:cubicBezTo>
                    <a:pt x="21311" y="13015"/>
                    <a:pt x="21600" y="13656"/>
                    <a:pt x="21600" y="14446"/>
                  </a:cubicBezTo>
                  <a:lnTo>
                    <a:pt x="21600" y="20169"/>
                  </a:lnTo>
                  <a:cubicBezTo>
                    <a:pt x="21600" y="20959"/>
                    <a:pt x="21311" y="21600"/>
                    <a:pt x="20956" y="21600"/>
                  </a:cubicBezTo>
                  <a:lnTo>
                    <a:pt x="644" y="21600"/>
                  </a:lnTo>
                  <a:cubicBezTo>
                    <a:pt x="289" y="21600"/>
                    <a:pt x="0" y="20959"/>
                    <a:pt x="0" y="20169"/>
                  </a:cubicBezTo>
                  <a:lnTo>
                    <a:pt x="0" y="14446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271" name="What are the policies we need to consider?"/>
            <p:cNvSpPr txBox="1"/>
            <p:nvPr/>
          </p:nvSpPr>
          <p:spPr>
            <a:xfrm>
              <a:off x="37124" y="1187224"/>
              <a:ext cx="4174225" cy="6921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What are the </a:t>
              </a:r>
              <a:r>
                <a:rPr sz="2000" b="1"/>
                <a:t>policies </a:t>
              </a:r>
              <a:r>
                <a:t>we need to consider?</a:t>
              </a:r>
            </a:p>
          </p:txBody>
        </p:sp>
      </p:grpSp>
      <p:grpSp>
        <p:nvGrpSpPr>
          <p:cNvPr id="275" name="Rounded Rectangular Callout 4"/>
          <p:cNvGrpSpPr/>
          <p:nvPr/>
        </p:nvGrpSpPr>
        <p:grpSpPr>
          <a:xfrm>
            <a:off x="425999" y="4270599"/>
            <a:ext cx="3263527" cy="1664652"/>
            <a:chOff x="0" y="0"/>
            <a:chExt cx="3263525" cy="1664650"/>
          </a:xfrm>
        </p:grpSpPr>
        <p:sp>
          <p:nvSpPr>
            <p:cNvPr id="273" name="Shape"/>
            <p:cNvSpPr/>
            <p:nvPr/>
          </p:nvSpPr>
          <p:spPr>
            <a:xfrm>
              <a:off x="-1" y="-1"/>
              <a:ext cx="3263527" cy="166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" y="13009"/>
                  </a:moveTo>
                  <a:cubicBezTo>
                    <a:pt x="1691" y="12060"/>
                    <a:pt x="2083" y="11290"/>
                    <a:pt x="2567" y="11290"/>
                  </a:cubicBezTo>
                  <a:lnTo>
                    <a:pt x="5009" y="11290"/>
                  </a:lnTo>
                  <a:lnTo>
                    <a:pt x="0" y="0"/>
                  </a:lnTo>
                  <a:lnTo>
                    <a:pt x="9986" y="11290"/>
                  </a:lnTo>
                  <a:lnTo>
                    <a:pt x="20724" y="11290"/>
                  </a:lnTo>
                  <a:cubicBezTo>
                    <a:pt x="21208" y="11290"/>
                    <a:pt x="21600" y="12060"/>
                    <a:pt x="21600" y="13009"/>
                  </a:cubicBezTo>
                  <a:lnTo>
                    <a:pt x="21600" y="19882"/>
                  </a:lnTo>
                  <a:cubicBezTo>
                    <a:pt x="21600" y="20831"/>
                    <a:pt x="21208" y="21600"/>
                    <a:pt x="20724" y="21600"/>
                  </a:cubicBezTo>
                  <a:lnTo>
                    <a:pt x="2567" y="21600"/>
                  </a:lnTo>
                  <a:cubicBezTo>
                    <a:pt x="2083" y="21600"/>
                    <a:pt x="1691" y="20831"/>
                    <a:pt x="1691" y="19882"/>
                  </a:cubicBezTo>
                  <a:lnTo>
                    <a:pt x="1691" y="13009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274" name="Use the Learning Framework to show…."/>
            <p:cNvSpPr txBox="1"/>
            <p:nvPr/>
          </p:nvSpPr>
          <p:spPr>
            <a:xfrm>
              <a:off x="294204" y="902760"/>
              <a:ext cx="2930536" cy="729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rPr dirty="0"/>
                <a:t>Use the </a:t>
              </a:r>
              <a:r>
                <a:rPr sz="2000" b="1" dirty="0"/>
                <a:t>Learning Framework </a:t>
              </a:r>
              <a:r>
                <a:rPr dirty="0"/>
                <a:t>to show….</a:t>
              </a:r>
            </a:p>
          </p:txBody>
        </p:sp>
      </p:grpSp>
      <p:grpSp>
        <p:nvGrpSpPr>
          <p:cNvPr id="280" name="Cloud Callout 5"/>
          <p:cNvGrpSpPr/>
          <p:nvPr/>
        </p:nvGrpSpPr>
        <p:grpSpPr>
          <a:xfrm>
            <a:off x="4268463" y="2303125"/>
            <a:ext cx="2285623" cy="2172906"/>
            <a:chOff x="48" y="-16"/>
            <a:chExt cx="2285621" cy="2172905"/>
          </a:xfrm>
        </p:grpSpPr>
        <p:sp>
          <p:nvSpPr>
            <p:cNvPr id="276" name="Shape"/>
            <p:cNvSpPr/>
            <p:nvPr/>
          </p:nvSpPr>
          <p:spPr>
            <a:xfrm>
              <a:off x="48" y="-17"/>
              <a:ext cx="2285623" cy="162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7" name="Circle"/>
            <p:cNvSpPr/>
            <p:nvPr/>
          </p:nvSpPr>
          <p:spPr>
            <a:xfrm>
              <a:off x="1503774" y="1589099"/>
              <a:ext cx="270129" cy="270129"/>
            </a:xfrm>
            <a:prstGeom prst="ellipse">
              <a:avLst/>
            </a:pr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8" name="Circle"/>
            <p:cNvSpPr/>
            <p:nvPr/>
          </p:nvSpPr>
          <p:spPr>
            <a:xfrm>
              <a:off x="1679024" y="1875598"/>
              <a:ext cx="180087" cy="180087"/>
            </a:xfrm>
            <a:prstGeom prst="ellipse">
              <a:avLst/>
            </a:pr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79" name="Circle"/>
            <p:cNvSpPr/>
            <p:nvPr/>
          </p:nvSpPr>
          <p:spPr>
            <a:xfrm>
              <a:off x="1811533" y="2082844"/>
              <a:ext cx="90045" cy="90045"/>
            </a:xfrm>
            <a:prstGeom prst="ellipse">
              <a:avLst/>
            </a:pr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281" name="TextBox 6"/>
          <p:cNvSpPr txBox="1"/>
          <p:nvPr/>
        </p:nvSpPr>
        <p:spPr>
          <a:xfrm>
            <a:off x="5297916" y="2637996"/>
            <a:ext cx="1210373" cy="461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dirty="0"/>
              <a:t>????</a:t>
            </a:r>
          </a:p>
        </p:txBody>
      </p:sp>
      <p:grpSp>
        <p:nvGrpSpPr>
          <p:cNvPr id="291" name="Diagram 11"/>
          <p:cNvGrpSpPr/>
          <p:nvPr/>
        </p:nvGrpSpPr>
        <p:grpSpPr>
          <a:xfrm>
            <a:off x="9695416" y="488349"/>
            <a:ext cx="3059608" cy="2785103"/>
            <a:chOff x="0" y="0"/>
            <a:chExt cx="3424138" cy="2956156"/>
          </a:xfrm>
        </p:grpSpPr>
        <p:grpSp>
          <p:nvGrpSpPr>
            <p:cNvPr id="284" name="Group"/>
            <p:cNvGrpSpPr/>
            <p:nvPr/>
          </p:nvGrpSpPr>
          <p:grpSpPr>
            <a:xfrm>
              <a:off x="0" y="0"/>
              <a:ext cx="3424138" cy="2956156"/>
              <a:chOff x="0" y="0"/>
              <a:chExt cx="3424137" cy="2956155"/>
            </a:xfrm>
          </p:grpSpPr>
          <p:sp>
            <p:nvSpPr>
              <p:cNvPr id="282" name="Oval"/>
              <p:cNvSpPr/>
              <p:nvPr/>
            </p:nvSpPr>
            <p:spPr>
              <a:xfrm>
                <a:off x="0" y="0"/>
                <a:ext cx="3424138" cy="2956156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3" name="Everyday communication"/>
              <p:cNvSpPr txBox="1"/>
              <p:nvPr/>
            </p:nvSpPr>
            <p:spPr>
              <a:xfrm>
                <a:off x="1007391" y="120242"/>
                <a:ext cx="1409347" cy="528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5342" tIns="85342" rIns="85342" bIns="85342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Everyday communication</a:t>
                </a:r>
              </a:p>
            </p:txBody>
          </p:sp>
        </p:grpSp>
        <p:grpSp>
          <p:nvGrpSpPr>
            <p:cNvPr id="287" name="Group"/>
            <p:cNvGrpSpPr/>
            <p:nvPr/>
          </p:nvGrpSpPr>
          <p:grpSpPr>
            <a:xfrm>
              <a:off x="495600" y="739036"/>
              <a:ext cx="2432935" cy="2217119"/>
              <a:chOff x="0" y="0"/>
              <a:chExt cx="2432934" cy="2217117"/>
            </a:xfrm>
          </p:grpSpPr>
          <p:sp>
            <p:nvSpPr>
              <p:cNvPr id="285" name="Circle"/>
              <p:cNvSpPr/>
              <p:nvPr/>
            </p:nvSpPr>
            <p:spPr>
              <a:xfrm>
                <a:off x="-1" y="0"/>
                <a:ext cx="2432936" cy="2217118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6" name="Specific  setting"/>
              <p:cNvSpPr txBox="1"/>
              <p:nvPr/>
            </p:nvSpPr>
            <p:spPr>
              <a:xfrm>
                <a:off x="649591" y="89208"/>
                <a:ext cx="1133747" cy="5144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30" tIns="78230" rIns="78230" bIns="78230" numCol="1" anchor="ctr">
                <a:spAutoFit/>
              </a:bodyPr>
              <a:lstStyle>
                <a:lvl1pPr defTabSz="488950">
                  <a:lnSpc>
                    <a:spcPct val="90000"/>
                  </a:lnSpc>
                  <a:spcBef>
                    <a:spcPts val="4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Specific  setting</a:t>
                </a:r>
              </a:p>
            </p:txBody>
          </p:sp>
        </p:grpSp>
        <p:grpSp>
          <p:nvGrpSpPr>
            <p:cNvPr id="290" name="Group"/>
            <p:cNvGrpSpPr/>
            <p:nvPr/>
          </p:nvGrpSpPr>
          <p:grpSpPr>
            <a:xfrm>
              <a:off x="901089" y="1478073"/>
              <a:ext cx="1621960" cy="1478082"/>
              <a:chOff x="0" y="-1"/>
              <a:chExt cx="1621959" cy="1478081"/>
            </a:xfrm>
          </p:grpSpPr>
          <p:sp>
            <p:nvSpPr>
              <p:cNvPr id="288" name="Circle"/>
              <p:cNvSpPr/>
              <p:nvPr/>
            </p:nvSpPr>
            <p:spPr>
              <a:xfrm>
                <a:off x="0" y="-1"/>
                <a:ext cx="1621959" cy="1478081"/>
              </a:xfrm>
              <a:prstGeom prst="ellipse">
                <a:avLst/>
              </a:prstGeom>
              <a:solidFill>
                <a:srgbClr val="FFC1B8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289" name="Vocabulary"/>
              <p:cNvSpPr txBox="1"/>
              <p:nvPr/>
            </p:nvSpPr>
            <p:spPr>
              <a:xfrm>
                <a:off x="118763" y="550201"/>
                <a:ext cx="1384427" cy="4029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30" tIns="78230" rIns="78230" bIns="78230" numCol="1" anchor="ctr">
                <a:spAutoFit/>
              </a:bodyPr>
              <a:lstStyle>
                <a:lvl1pPr defTabSz="488950">
                  <a:lnSpc>
                    <a:spcPct val="90000"/>
                  </a:lnSpc>
                  <a:spcBef>
                    <a:spcPts val="4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sz="1600" dirty="0"/>
                  <a:t>Vocabulary</a:t>
                </a:r>
              </a:p>
            </p:txBody>
          </p:sp>
        </p:grpSp>
      </p:grpSp>
      <p:grpSp>
        <p:nvGrpSpPr>
          <p:cNvPr id="294" name="Rounded Rectangular Callout 8"/>
          <p:cNvGrpSpPr/>
          <p:nvPr/>
        </p:nvGrpSpPr>
        <p:grpSpPr>
          <a:xfrm>
            <a:off x="8396993" y="5460130"/>
            <a:ext cx="4176467" cy="1856977"/>
            <a:chOff x="0" y="0"/>
            <a:chExt cx="4176466" cy="1856976"/>
          </a:xfrm>
        </p:grpSpPr>
        <p:sp>
          <p:nvSpPr>
            <p:cNvPr id="292" name="Shape"/>
            <p:cNvSpPr/>
            <p:nvPr/>
          </p:nvSpPr>
          <p:spPr>
            <a:xfrm>
              <a:off x="-1" y="-1"/>
              <a:ext cx="4176467" cy="1856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01"/>
                  </a:moveTo>
                  <a:cubicBezTo>
                    <a:pt x="0" y="985"/>
                    <a:pt x="438" y="0"/>
                    <a:pt x="978" y="0"/>
                  </a:cubicBezTo>
                  <a:lnTo>
                    <a:pt x="20622" y="0"/>
                  </a:lnTo>
                  <a:cubicBezTo>
                    <a:pt x="21162" y="0"/>
                    <a:pt x="21600" y="985"/>
                    <a:pt x="21600" y="2201"/>
                  </a:cubicBezTo>
                  <a:lnTo>
                    <a:pt x="21600" y="11002"/>
                  </a:lnTo>
                  <a:cubicBezTo>
                    <a:pt x="21600" y="12218"/>
                    <a:pt x="21162" y="13203"/>
                    <a:pt x="20622" y="13203"/>
                  </a:cubicBezTo>
                  <a:lnTo>
                    <a:pt x="18000" y="13203"/>
                  </a:lnTo>
                  <a:lnTo>
                    <a:pt x="19711" y="21600"/>
                  </a:lnTo>
                  <a:lnTo>
                    <a:pt x="12600" y="13203"/>
                  </a:lnTo>
                  <a:lnTo>
                    <a:pt x="978" y="13203"/>
                  </a:lnTo>
                  <a:cubicBezTo>
                    <a:pt x="438" y="13203"/>
                    <a:pt x="0" y="12218"/>
                    <a:pt x="0" y="11002"/>
                  </a:cubicBezTo>
                  <a:lnTo>
                    <a:pt x="0" y="7702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293" name="How must we comply with the…"/>
            <p:cNvSpPr txBox="1"/>
            <p:nvPr/>
          </p:nvSpPr>
          <p:spPr>
            <a:xfrm>
              <a:off x="55408" y="44163"/>
              <a:ext cx="4065649" cy="1046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rPr dirty="0"/>
                <a:t>How must we </a:t>
              </a:r>
              <a:r>
                <a:rPr sz="2000" b="1" dirty="0"/>
                <a:t>comply </a:t>
              </a:r>
              <a:r>
                <a:rPr sz="1600" dirty="0"/>
                <a:t>with the</a:t>
              </a:r>
              <a:endParaRPr sz="2000" dirty="0"/>
            </a:p>
            <a:p>
              <a:pPr>
                <a:defRPr sz="2000" b="1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rPr lang="en-AU" dirty="0" smtClean="0"/>
                <a:t>r</a:t>
              </a:r>
              <a:r>
                <a:rPr dirty="0" err="1" smtClean="0"/>
                <a:t>egulatory</a:t>
              </a:r>
              <a:r>
                <a:rPr dirty="0" smtClean="0"/>
                <a:t> </a:t>
              </a:r>
              <a:r>
                <a:rPr dirty="0"/>
                <a:t>requirements </a:t>
              </a:r>
              <a:r>
                <a:rPr sz="1600" b="0" dirty="0"/>
                <a:t>in an </a:t>
              </a:r>
              <a:r>
                <a:rPr dirty="0"/>
                <a:t>aged care facility?</a:t>
              </a:r>
            </a:p>
          </p:txBody>
        </p:sp>
      </p:grpSp>
      <p:grpSp>
        <p:nvGrpSpPr>
          <p:cNvPr id="297" name="Rounded Rectangular Callout 10"/>
          <p:cNvGrpSpPr/>
          <p:nvPr/>
        </p:nvGrpSpPr>
        <p:grpSpPr>
          <a:xfrm>
            <a:off x="8396993" y="7686737"/>
            <a:ext cx="3680106" cy="1416868"/>
            <a:chOff x="0" y="0"/>
            <a:chExt cx="3680105" cy="1416867"/>
          </a:xfrm>
        </p:grpSpPr>
        <p:sp>
          <p:nvSpPr>
            <p:cNvPr id="295" name="Shape"/>
            <p:cNvSpPr/>
            <p:nvPr/>
          </p:nvSpPr>
          <p:spPr>
            <a:xfrm>
              <a:off x="0" y="-1"/>
              <a:ext cx="3680106" cy="141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180"/>
                  </a:moveTo>
                  <a:cubicBezTo>
                    <a:pt x="0" y="5587"/>
                    <a:pt x="497" y="4296"/>
                    <a:pt x="1110" y="4296"/>
                  </a:cubicBezTo>
                  <a:lnTo>
                    <a:pt x="10848" y="4296"/>
                  </a:lnTo>
                  <a:lnTo>
                    <a:pt x="21600" y="0"/>
                  </a:lnTo>
                  <a:lnTo>
                    <a:pt x="15497" y="4296"/>
                  </a:lnTo>
                  <a:lnTo>
                    <a:pt x="17486" y="4296"/>
                  </a:lnTo>
                  <a:cubicBezTo>
                    <a:pt x="18099" y="4296"/>
                    <a:pt x="18596" y="5587"/>
                    <a:pt x="18596" y="7180"/>
                  </a:cubicBezTo>
                  <a:lnTo>
                    <a:pt x="18596" y="18716"/>
                  </a:lnTo>
                  <a:cubicBezTo>
                    <a:pt x="18596" y="20309"/>
                    <a:pt x="18099" y="21600"/>
                    <a:pt x="17486" y="21600"/>
                  </a:cubicBezTo>
                  <a:lnTo>
                    <a:pt x="1110" y="21600"/>
                  </a:lnTo>
                  <a:cubicBezTo>
                    <a:pt x="497" y="21600"/>
                    <a:pt x="0" y="20309"/>
                    <a:pt x="0" y="18716"/>
                  </a:cubicBezTo>
                  <a:lnTo>
                    <a:pt x="0" y="7180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200"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296" name="Show how we facilitate a sense of cultural safety to the aged care residents"/>
            <p:cNvSpPr txBox="1"/>
            <p:nvPr/>
          </p:nvSpPr>
          <p:spPr>
            <a:xfrm>
              <a:off x="55408" y="325966"/>
              <a:ext cx="3057536" cy="1046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Show how we </a:t>
              </a:r>
              <a:r>
                <a:rPr sz="2000" b="1"/>
                <a:t>facilitate</a:t>
              </a:r>
              <a:r>
                <a:rPr sz="2000"/>
                <a:t> </a:t>
              </a:r>
              <a:r>
                <a:t>a sense of</a:t>
              </a:r>
              <a:r>
                <a:rPr sz="1600"/>
                <a:t> </a:t>
              </a:r>
              <a:r>
                <a:rPr sz="2000" b="1"/>
                <a:t>cultural safety </a:t>
              </a:r>
              <a:r>
                <a:t>to the aged care</a:t>
              </a:r>
              <a:r>
                <a:rPr sz="1600"/>
                <a:t> </a:t>
              </a:r>
              <a:r>
                <a:rPr sz="2000" b="1"/>
                <a:t>residents</a:t>
              </a:r>
            </a:p>
          </p:txBody>
        </p:sp>
      </p:grpSp>
      <p:grpSp>
        <p:nvGrpSpPr>
          <p:cNvPr id="300" name="Rounded Rectangular Callout 12"/>
          <p:cNvGrpSpPr/>
          <p:nvPr/>
        </p:nvGrpSpPr>
        <p:grpSpPr>
          <a:xfrm>
            <a:off x="320603" y="6407426"/>
            <a:ext cx="4172715" cy="1066962"/>
            <a:chOff x="0" y="0"/>
            <a:chExt cx="4172714" cy="1066961"/>
          </a:xfrm>
        </p:grpSpPr>
        <p:sp>
          <p:nvSpPr>
            <p:cNvPr id="298" name="Shape"/>
            <p:cNvSpPr/>
            <p:nvPr/>
          </p:nvSpPr>
          <p:spPr>
            <a:xfrm>
              <a:off x="0" y="-1"/>
              <a:ext cx="4172715" cy="1066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6" y="3600"/>
                  </a:moveTo>
                  <a:cubicBezTo>
                    <a:pt x="8076" y="1612"/>
                    <a:pt x="8488" y="0"/>
                    <a:pt x="8996" y="0"/>
                  </a:cubicBezTo>
                  <a:lnTo>
                    <a:pt x="20679" y="0"/>
                  </a:lnTo>
                  <a:cubicBezTo>
                    <a:pt x="21188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188" y="21600"/>
                    <a:pt x="20679" y="21600"/>
                  </a:cubicBezTo>
                  <a:lnTo>
                    <a:pt x="8996" y="21600"/>
                  </a:lnTo>
                  <a:cubicBezTo>
                    <a:pt x="8488" y="21600"/>
                    <a:pt x="8076" y="19988"/>
                    <a:pt x="8076" y="18000"/>
                  </a:cubicBezTo>
                  <a:lnTo>
                    <a:pt x="8076" y="9000"/>
                  </a:lnTo>
                  <a:lnTo>
                    <a:pt x="0" y="2460"/>
                  </a:lnTo>
                  <a:lnTo>
                    <a:pt x="8076" y="3600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299" name="How can we provide a duty of care to the elderly?"/>
            <p:cNvSpPr txBox="1"/>
            <p:nvPr/>
          </p:nvSpPr>
          <p:spPr>
            <a:xfrm>
              <a:off x="1612182" y="35144"/>
              <a:ext cx="2508448" cy="99667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dirty="0"/>
                <a:t>How can we provide a </a:t>
              </a:r>
              <a:r>
                <a:rPr sz="2000" b="1" dirty="0"/>
                <a:t>duty of care </a:t>
              </a:r>
              <a:r>
                <a:rPr dirty="0"/>
                <a:t>to the elderly?</a:t>
              </a:r>
            </a:p>
          </p:txBody>
        </p:sp>
      </p:grpSp>
      <p:grpSp>
        <p:nvGrpSpPr>
          <p:cNvPr id="303" name="Rounded Rectangular Callout 17"/>
          <p:cNvGrpSpPr/>
          <p:nvPr/>
        </p:nvGrpSpPr>
        <p:grpSpPr>
          <a:xfrm>
            <a:off x="1681198" y="8351641"/>
            <a:ext cx="4924973" cy="1066964"/>
            <a:chOff x="0" y="-1"/>
            <a:chExt cx="4924972" cy="1066963"/>
          </a:xfrm>
        </p:grpSpPr>
        <p:sp>
          <p:nvSpPr>
            <p:cNvPr id="301" name="Shape"/>
            <p:cNvSpPr/>
            <p:nvPr/>
          </p:nvSpPr>
          <p:spPr>
            <a:xfrm>
              <a:off x="0" y="-1"/>
              <a:ext cx="4924972" cy="1066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6" y="3600"/>
                  </a:moveTo>
                  <a:cubicBezTo>
                    <a:pt x="8076" y="1612"/>
                    <a:pt x="8425" y="0"/>
                    <a:pt x="8856" y="0"/>
                  </a:cubicBezTo>
                  <a:lnTo>
                    <a:pt x="20820" y="0"/>
                  </a:lnTo>
                  <a:cubicBezTo>
                    <a:pt x="21251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251" y="21600"/>
                    <a:pt x="20820" y="21600"/>
                  </a:cubicBezTo>
                  <a:lnTo>
                    <a:pt x="8856" y="21600"/>
                  </a:lnTo>
                  <a:cubicBezTo>
                    <a:pt x="8425" y="21600"/>
                    <a:pt x="8076" y="19988"/>
                    <a:pt x="8076" y="18000"/>
                  </a:cubicBezTo>
                  <a:lnTo>
                    <a:pt x="8076" y="9000"/>
                  </a:lnTo>
                  <a:lnTo>
                    <a:pt x="0" y="2460"/>
                  </a:lnTo>
                  <a:lnTo>
                    <a:pt x="8076" y="3600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02" name="Discuss how we can work collaboratively to monitor ……."/>
            <p:cNvSpPr txBox="1"/>
            <p:nvPr/>
          </p:nvSpPr>
          <p:spPr>
            <a:xfrm>
              <a:off x="1893436" y="10113"/>
              <a:ext cx="2979451" cy="1046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dirty="0"/>
                <a:t>Discuss how we can </a:t>
              </a:r>
              <a:r>
                <a:rPr sz="2000" b="1" dirty="0" smtClean="0"/>
                <a:t>work collaboratively</a:t>
              </a:r>
              <a:r>
                <a:rPr dirty="0" smtClean="0"/>
                <a:t> to </a:t>
              </a:r>
              <a:r>
                <a:rPr sz="2000" b="1" dirty="0" smtClean="0"/>
                <a:t>monitor</a:t>
              </a:r>
              <a:r>
                <a:rPr dirty="0" smtClean="0"/>
                <a:t> …….</a:t>
              </a:r>
              <a:endParaRPr dirty="0"/>
            </a:p>
          </p:txBody>
        </p:sp>
      </p:grpSp>
      <p:pic>
        <p:nvPicPr>
          <p:cNvPr id="304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39878" y="4476031"/>
            <a:ext cx="2572637" cy="25726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599" y="1503998"/>
            <a:ext cx="2852345" cy="190156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itle 1"/>
          <p:cNvSpPr txBox="1">
            <a:spLocks noGrp="1"/>
          </p:cNvSpPr>
          <p:nvPr>
            <p:ph type="title"/>
          </p:nvPr>
        </p:nvSpPr>
        <p:spPr>
          <a:xfrm>
            <a:off x="741758" y="268287"/>
            <a:ext cx="11451689" cy="1117601"/>
          </a:xfrm>
          <a:prstGeom prst="rect">
            <a:avLst/>
          </a:prstGeom>
        </p:spPr>
        <p:txBody>
          <a:bodyPr>
            <a:normAutofit/>
          </a:bodyPr>
          <a:lstStyle>
            <a:lvl1pPr marL="443388" indent="-443388" algn="l" defTabSz="443991">
              <a:spcBef>
                <a:spcPts val="3100"/>
              </a:spcBef>
              <a:defRPr sz="3600" b="1">
                <a:solidFill>
                  <a:srgbClr val="005180"/>
                </a:solidFill>
              </a:defRPr>
            </a:lvl1pPr>
          </a:lstStyle>
          <a:p>
            <a:r>
              <a:rPr sz="3500" dirty="0"/>
              <a:t>Communication skills needed for the bakery job</a:t>
            </a:r>
          </a:p>
        </p:txBody>
      </p:sp>
      <p:sp>
        <p:nvSpPr>
          <p:cNvPr id="310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60585" y="2418081"/>
            <a:ext cx="11704324" cy="7010402"/>
          </a:xfrm>
          <a:prstGeom prst="rect">
            <a:avLst/>
          </a:prstGeom>
        </p:spPr>
        <p:txBody>
          <a:bodyPr/>
          <a:lstStyle/>
          <a:p>
            <a:pPr>
              <a:defRPr sz="3400"/>
            </a:pPr>
            <a:endParaRPr dirty="0"/>
          </a:p>
          <a:p>
            <a:pPr>
              <a:defRPr sz="3400"/>
            </a:pPr>
            <a:endParaRPr dirty="0"/>
          </a:p>
          <a:p>
            <a:pPr>
              <a:defRPr sz="3400"/>
            </a:pPr>
            <a:endParaRPr dirty="0"/>
          </a:p>
          <a:p>
            <a:pPr>
              <a:defRPr sz="3400"/>
            </a:pPr>
            <a:endParaRPr dirty="0"/>
          </a:p>
        </p:txBody>
      </p:sp>
      <p:grpSp>
        <p:nvGrpSpPr>
          <p:cNvPr id="336" name="Diagram 1"/>
          <p:cNvGrpSpPr/>
          <p:nvPr/>
        </p:nvGrpSpPr>
        <p:grpSpPr>
          <a:xfrm>
            <a:off x="548839" y="1845176"/>
            <a:ext cx="7079114" cy="7309774"/>
            <a:chOff x="-2" y="-1"/>
            <a:chExt cx="7079112" cy="7309773"/>
          </a:xfrm>
        </p:grpSpPr>
        <p:sp>
          <p:nvSpPr>
            <p:cNvPr id="311" name="Shape"/>
            <p:cNvSpPr/>
            <p:nvPr/>
          </p:nvSpPr>
          <p:spPr>
            <a:xfrm>
              <a:off x="1086289" y="826117"/>
              <a:ext cx="2449787" cy="154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805"/>
                  </a:moveTo>
                  <a:cubicBezTo>
                    <a:pt x="4455" y="7550"/>
                    <a:pt x="12689" y="0"/>
                    <a:pt x="21600" y="0"/>
                  </a:cubicBezTo>
                  <a:lnTo>
                    <a:pt x="21600" y="3590"/>
                  </a:lnTo>
                  <a:cubicBezTo>
                    <a:pt x="13497" y="3590"/>
                    <a:pt x="6009" y="10456"/>
                    <a:pt x="1958" y="21600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12" name="Shape"/>
            <p:cNvSpPr/>
            <p:nvPr/>
          </p:nvSpPr>
          <p:spPr>
            <a:xfrm>
              <a:off x="707323" y="2240501"/>
              <a:ext cx="601016" cy="2828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48" h="21600" extrusionOk="0">
                  <a:moveTo>
                    <a:pt x="11254" y="21600"/>
                  </a:moveTo>
                  <a:cubicBezTo>
                    <a:pt x="-3752" y="14917"/>
                    <a:pt x="-3752" y="6683"/>
                    <a:pt x="11254" y="0"/>
                  </a:cubicBezTo>
                  <a:lnTo>
                    <a:pt x="17848" y="979"/>
                  </a:lnTo>
                  <a:cubicBezTo>
                    <a:pt x="4202" y="7056"/>
                    <a:pt x="4202" y="14544"/>
                    <a:pt x="17848" y="20621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13" name="Shape"/>
            <p:cNvSpPr/>
            <p:nvPr/>
          </p:nvSpPr>
          <p:spPr>
            <a:xfrm>
              <a:off x="1086289" y="4941068"/>
              <a:ext cx="2449787" cy="154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12689" y="21600"/>
                    <a:pt x="4455" y="14050"/>
                    <a:pt x="0" y="1795"/>
                  </a:cubicBezTo>
                  <a:lnTo>
                    <a:pt x="1958" y="0"/>
                  </a:lnTo>
                  <a:cubicBezTo>
                    <a:pt x="6009" y="11144"/>
                    <a:pt x="13497" y="18010"/>
                    <a:pt x="21600" y="18010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14" name="Shape"/>
            <p:cNvSpPr/>
            <p:nvPr/>
          </p:nvSpPr>
          <p:spPr>
            <a:xfrm>
              <a:off x="3536072" y="4941068"/>
              <a:ext cx="2449787" cy="154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5"/>
                  </a:moveTo>
                  <a:cubicBezTo>
                    <a:pt x="17145" y="14050"/>
                    <a:pt x="8911" y="21600"/>
                    <a:pt x="0" y="21600"/>
                  </a:cubicBezTo>
                  <a:lnTo>
                    <a:pt x="0" y="18010"/>
                  </a:lnTo>
                  <a:cubicBezTo>
                    <a:pt x="8103" y="18010"/>
                    <a:pt x="15591" y="11144"/>
                    <a:pt x="19642" y="0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15" name="Shape"/>
            <p:cNvSpPr/>
            <p:nvPr/>
          </p:nvSpPr>
          <p:spPr>
            <a:xfrm>
              <a:off x="5769003" y="2245346"/>
              <a:ext cx="650388" cy="281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11" h="21600" extrusionOk="0">
                  <a:moveTo>
                    <a:pt x="5645" y="0"/>
                  </a:moveTo>
                  <a:cubicBezTo>
                    <a:pt x="21600" y="6602"/>
                    <a:pt x="21600" y="14998"/>
                    <a:pt x="5645" y="21600"/>
                  </a:cubicBezTo>
                  <a:lnTo>
                    <a:pt x="0" y="20678"/>
                  </a:lnTo>
                  <a:cubicBezTo>
                    <a:pt x="14811" y="14647"/>
                    <a:pt x="14811" y="6953"/>
                    <a:pt x="0" y="922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16" name="Shape"/>
            <p:cNvSpPr/>
            <p:nvPr/>
          </p:nvSpPr>
          <p:spPr>
            <a:xfrm>
              <a:off x="3536072" y="826117"/>
              <a:ext cx="2449787" cy="1542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cubicBezTo>
                    <a:pt x="8911" y="0"/>
                    <a:pt x="17145" y="7550"/>
                    <a:pt x="21600" y="19805"/>
                  </a:cubicBezTo>
                  <a:lnTo>
                    <a:pt x="19642" y="21600"/>
                  </a:lnTo>
                  <a:cubicBezTo>
                    <a:pt x="15591" y="10456"/>
                    <a:pt x="8103" y="3590"/>
                    <a:pt x="0" y="3590"/>
                  </a:cubicBezTo>
                  <a:close/>
                </a:path>
              </a:pathLst>
            </a:custGeom>
            <a:solidFill>
              <a:srgbClr val="0079B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defRPr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grpSp>
          <p:nvGrpSpPr>
            <p:cNvPr id="320" name="Group"/>
            <p:cNvGrpSpPr/>
            <p:nvPr/>
          </p:nvGrpSpPr>
          <p:grpSpPr>
            <a:xfrm>
              <a:off x="2470070" y="-1"/>
              <a:ext cx="2132010" cy="1780433"/>
              <a:chOff x="0" y="-1"/>
              <a:chExt cx="2132008" cy="1780432"/>
            </a:xfrm>
          </p:grpSpPr>
          <p:sp>
            <p:nvSpPr>
              <p:cNvPr id="318" name="Oval"/>
              <p:cNvSpPr/>
              <p:nvPr/>
            </p:nvSpPr>
            <p:spPr>
              <a:xfrm>
                <a:off x="0" y="-1"/>
                <a:ext cx="2132008" cy="178043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19" name="Use and notice nuances of body language"/>
              <p:cNvSpPr txBox="1"/>
              <p:nvPr/>
            </p:nvSpPr>
            <p:spPr>
              <a:xfrm>
                <a:off x="312225" y="590133"/>
                <a:ext cx="1507559" cy="600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lang="en-AU" dirty="0"/>
                  <a:t>Speak loudly </a:t>
                </a:r>
                <a:r>
                  <a:rPr lang="en-AU" dirty="0" smtClean="0"/>
                  <a:t>and clearly </a:t>
                </a:r>
                <a:endParaRPr lang="en-AU" dirty="0"/>
              </a:p>
            </p:txBody>
          </p:sp>
        </p:grpSp>
        <p:grpSp>
          <p:nvGrpSpPr>
            <p:cNvPr id="323" name="Group"/>
            <p:cNvGrpSpPr/>
            <p:nvPr/>
          </p:nvGrpSpPr>
          <p:grpSpPr>
            <a:xfrm>
              <a:off x="4931965" y="1382334"/>
              <a:ext cx="1996772" cy="1780433"/>
              <a:chOff x="0" y="-1"/>
              <a:chExt cx="1996770" cy="1780432"/>
            </a:xfrm>
          </p:grpSpPr>
          <p:sp>
            <p:nvSpPr>
              <p:cNvPr id="321" name="Oval"/>
              <p:cNvSpPr/>
              <p:nvPr/>
            </p:nvSpPr>
            <p:spPr>
              <a:xfrm>
                <a:off x="0" y="-1"/>
                <a:ext cx="1996770" cy="178043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22" name="Converse socially to customers and other workers"/>
              <p:cNvSpPr txBox="1"/>
              <p:nvPr/>
            </p:nvSpPr>
            <p:spPr>
              <a:xfrm>
                <a:off x="292420" y="590134"/>
                <a:ext cx="1538091" cy="600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rPr dirty="0"/>
                  <a:t>Converse </a:t>
                </a:r>
                <a:r>
                  <a:rPr dirty="0" smtClean="0"/>
                  <a:t>socially</a:t>
                </a:r>
                <a:endParaRPr dirty="0"/>
              </a:p>
            </p:txBody>
          </p:sp>
        </p:grpSp>
        <p:grpSp>
          <p:nvGrpSpPr>
            <p:cNvPr id="326" name="Group"/>
            <p:cNvGrpSpPr/>
            <p:nvPr/>
          </p:nvGrpSpPr>
          <p:grpSpPr>
            <a:xfrm>
              <a:off x="4781591" y="4147006"/>
              <a:ext cx="2297519" cy="1780431"/>
              <a:chOff x="0" y="0"/>
              <a:chExt cx="2297518" cy="1780430"/>
            </a:xfrm>
          </p:grpSpPr>
          <p:sp>
            <p:nvSpPr>
              <p:cNvPr id="324" name="Oval"/>
              <p:cNvSpPr/>
              <p:nvPr/>
            </p:nvSpPr>
            <p:spPr>
              <a:xfrm>
                <a:off x="-1" y="-1"/>
                <a:ext cx="2297520" cy="178043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25" name="Listen,…"/>
              <p:cNvSpPr txBox="1"/>
              <p:nvPr/>
            </p:nvSpPr>
            <p:spPr>
              <a:xfrm>
                <a:off x="336463" y="425801"/>
                <a:ext cx="1624591" cy="9288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r>
                  <a:t>Listen, remember,</a:t>
                </a:r>
                <a:r>
                  <a:rPr>
                    <a:solidFill>
                      <a:srgbClr val="FFFFFF"/>
                    </a:solidFill>
                  </a:rPr>
                  <a:t> </a:t>
                </a:r>
                <a:r>
                  <a:t>clarify </a:t>
                </a:r>
              </a:p>
            </p:txBody>
          </p:sp>
        </p:grpSp>
        <p:grpSp>
          <p:nvGrpSpPr>
            <p:cNvPr id="329" name="Group"/>
            <p:cNvGrpSpPr/>
            <p:nvPr/>
          </p:nvGrpSpPr>
          <p:grpSpPr>
            <a:xfrm>
              <a:off x="2413985" y="5529341"/>
              <a:ext cx="2244179" cy="1780431"/>
              <a:chOff x="0" y="0"/>
              <a:chExt cx="2244177" cy="1780430"/>
            </a:xfrm>
          </p:grpSpPr>
          <p:sp>
            <p:nvSpPr>
              <p:cNvPr id="327" name="Oval"/>
              <p:cNvSpPr/>
              <p:nvPr/>
            </p:nvSpPr>
            <p:spPr>
              <a:xfrm>
                <a:off x="0" y="-1"/>
                <a:ext cx="2244178" cy="178043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28" name="Explain, recommend, compare"/>
              <p:cNvSpPr txBox="1"/>
              <p:nvPr/>
            </p:nvSpPr>
            <p:spPr>
              <a:xfrm>
                <a:off x="328652" y="425801"/>
                <a:ext cx="1586872" cy="92882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Explain, recommend, compare </a:t>
                </a:r>
              </a:p>
            </p:txBody>
          </p:sp>
        </p:grpSp>
        <p:grpSp>
          <p:nvGrpSpPr>
            <p:cNvPr id="332" name="Group"/>
            <p:cNvGrpSpPr/>
            <p:nvPr/>
          </p:nvGrpSpPr>
          <p:grpSpPr>
            <a:xfrm>
              <a:off x="-2" y="4147005"/>
              <a:ext cx="2283599" cy="1780433"/>
              <a:chOff x="-1" y="-1"/>
              <a:chExt cx="2283598" cy="1780432"/>
            </a:xfrm>
          </p:grpSpPr>
          <p:sp>
            <p:nvSpPr>
              <p:cNvPr id="330" name="Oval"/>
              <p:cNvSpPr/>
              <p:nvPr/>
            </p:nvSpPr>
            <p:spPr>
              <a:xfrm>
                <a:off x="-1" y="-1"/>
                <a:ext cx="2283598" cy="178043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31" name="Read, learn, remember,…"/>
              <p:cNvSpPr txBox="1"/>
              <p:nvPr/>
            </p:nvSpPr>
            <p:spPr>
              <a:xfrm>
                <a:off x="362309" y="590134"/>
                <a:ext cx="1614746" cy="600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dirty="0"/>
                  <a:t>Read, learn, </a:t>
                </a:r>
                <a:r>
                  <a:rPr dirty="0" smtClean="0"/>
                  <a:t>ask </a:t>
                </a:r>
                <a:r>
                  <a:rPr dirty="0"/>
                  <a:t>for help </a:t>
                </a:r>
              </a:p>
            </p:txBody>
          </p:sp>
        </p:grpSp>
        <p:grpSp>
          <p:nvGrpSpPr>
            <p:cNvPr id="335" name="Group"/>
            <p:cNvGrpSpPr/>
            <p:nvPr/>
          </p:nvGrpSpPr>
          <p:grpSpPr>
            <a:xfrm>
              <a:off x="160165" y="1376300"/>
              <a:ext cx="1963262" cy="1792503"/>
              <a:chOff x="-1" y="-1"/>
              <a:chExt cx="1963260" cy="1792502"/>
            </a:xfrm>
          </p:grpSpPr>
          <p:sp>
            <p:nvSpPr>
              <p:cNvPr id="333" name="Oval"/>
              <p:cNvSpPr/>
              <p:nvPr/>
            </p:nvSpPr>
            <p:spPr>
              <a:xfrm>
                <a:off x="-1" y="-1"/>
                <a:ext cx="1963260" cy="1792502"/>
              </a:xfrm>
              <a:prstGeom prst="ellipse">
                <a:avLst/>
              </a:prstGeom>
              <a:solidFill>
                <a:srgbClr val="CCEC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34" name="Speak clearly and loudly enough"/>
              <p:cNvSpPr txBox="1"/>
              <p:nvPr/>
            </p:nvSpPr>
            <p:spPr>
              <a:xfrm>
                <a:off x="287512" y="457669"/>
                <a:ext cx="1388236" cy="8771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22859" tIns="22859" rIns="22859" bIns="22859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  <a:defRPr sz="20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lang="en-AU" dirty="0" smtClean="0"/>
                  <a:t>Assert self, sort out dilemmas</a:t>
                </a:r>
                <a:endParaRPr dirty="0"/>
              </a:p>
            </p:txBody>
          </p:sp>
        </p:grpSp>
      </p:grpSp>
      <p:grpSp>
        <p:nvGrpSpPr>
          <p:cNvPr id="346" name="Diagram 12"/>
          <p:cNvGrpSpPr/>
          <p:nvPr/>
        </p:nvGrpSpPr>
        <p:grpSpPr>
          <a:xfrm>
            <a:off x="9014909" y="1695462"/>
            <a:ext cx="3694620" cy="3312481"/>
            <a:chOff x="0" y="0"/>
            <a:chExt cx="3974844" cy="3312372"/>
          </a:xfrm>
        </p:grpSpPr>
        <p:grpSp>
          <p:nvGrpSpPr>
            <p:cNvPr id="339" name="Group"/>
            <p:cNvGrpSpPr/>
            <p:nvPr/>
          </p:nvGrpSpPr>
          <p:grpSpPr>
            <a:xfrm>
              <a:off x="-1" y="-1"/>
              <a:ext cx="3974846" cy="3312374"/>
              <a:chOff x="0" y="0"/>
              <a:chExt cx="3974844" cy="3312372"/>
            </a:xfrm>
          </p:grpSpPr>
          <p:sp>
            <p:nvSpPr>
              <p:cNvPr id="337" name="Oval"/>
              <p:cNvSpPr/>
              <p:nvPr/>
            </p:nvSpPr>
            <p:spPr>
              <a:xfrm>
                <a:off x="-1" y="-1"/>
                <a:ext cx="3974846" cy="3312374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38" name="Everyday communication"/>
              <p:cNvSpPr txBox="1"/>
              <p:nvPr/>
            </p:nvSpPr>
            <p:spPr>
              <a:xfrm>
                <a:off x="1292817" y="149715"/>
                <a:ext cx="1389208" cy="5286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5342" tIns="85342" rIns="85342" bIns="85342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Everyday communication</a:t>
                </a:r>
              </a:p>
            </p:txBody>
          </p:sp>
        </p:grpSp>
        <p:grpSp>
          <p:nvGrpSpPr>
            <p:cNvPr id="342" name="Group"/>
            <p:cNvGrpSpPr/>
            <p:nvPr/>
          </p:nvGrpSpPr>
          <p:grpSpPr>
            <a:xfrm>
              <a:off x="745281" y="813730"/>
              <a:ext cx="2484279" cy="2498641"/>
              <a:chOff x="0" y="0"/>
              <a:chExt cx="2484277" cy="2498639"/>
            </a:xfrm>
          </p:grpSpPr>
          <p:sp>
            <p:nvSpPr>
              <p:cNvPr id="340" name="Circle"/>
              <p:cNvSpPr/>
              <p:nvPr/>
            </p:nvSpPr>
            <p:spPr>
              <a:xfrm>
                <a:off x="0" y="14359"/>
                <a:ext cx="2484278" cy="2484281"/>
              </a:xfrm>
              <a:prstGeom prst="ellipse">
                <a:avLst/>
              </a:prstGeom>
              <a:solidFill>
                <a:srgbClr val="66C7FF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800100">
                  <a:lnSpc>
                    <a:spcPct val="90000"/>
                  </a:lnSpc>
                  <a:spcBef>
                    <a:spcPts val="10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41" name="Specific  setting"/>
              <p:cNvSpPr txBox="1"/>
              <p:nvPr/>
            </p:nvSpPr>
            <p:spPr>
              <a:xfrm>
                <a:off x="663302" y="-1"/>
                <a:ext cx="1157673" cy="80505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128015" tIns="128015" rIns="128015" bIns="128015" numCol="1" anchor="ctr">
                <a:spAutoFit/>
              </a:bodyPr>
              <a:lstStyle>
                <a:lvl1pPr defTabSz="800100">
                  <a:lnSpc>
                    <a:spcPct val="90000"/>
                  </a:lnSpc>
                  <a:spcBef>
                    <a:spcPts val="7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dirty="0"/>
                  <a:t>Specific  setting</a:t>
                </a:r>
              </a:p>
            </p:txBody>
          </p:sp>
        </p:grpSp>
        <p:grpSp>
          <p:nvGrpSpPr>
            <p:cNvPr id="345" name="Group"/>
            <p:cNvGrpSpPr/>
            <p:nvPr/>
          </p:nvGrpSpPr>
          <p:grpSpPr>
            <a:xfrm>
              <a:off x="1159327" y="1656183"/>
              <a:ext cx="1656187" cy="1656190"/>
              <a:chOff x="0" y="0"/>
              <a:chExt cx="1656186" cy="1656188"/>
            </a:xfrm>
          </p:grpSpPr>
          <p:sp>
            <p:nvSpPr>
              <p:cNvPr id="343" name="Circle"/>
              <p:cNvSpPr/>
              <p:nvPr/>
            </p:nvSpPr>
            <p:spPr>
              <a:xfrm>
                <a:off x="-1" y="-1"/>
                <a:ext cx="1656188" cy="1656190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622300">
                  <a:lnSpc>
                    <a:spcPct val="90000"/>
                  </a:lnSpc>
                  <a:spcBef>
                    <a:spcPts val="1000"/>
                  </a:spcBef>
                  <a:defRPr sz="14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44" name="Vocabulary"/>
              <p:cNvSpPr txBox="1"/>
              <p:nvPr/>
            </p:nvSpPr>
            <p:spPr>
              <a:xfrm>
                <a:off x="242542" y="635484"/>
                <a:ext cx="1171101" cy="38521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99568" tIns="99568" rIns="99568" bIns="99568" numCol="1" anchor="ctr">
                <a:spAutoFit/>
              </a:bodyPr>
              <a:lstStyle>
                <a:lvl1pPr defTabSz="6223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Vocabulary</a:t>
                </a:r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4641" y="4385627"/>
            <a:ext cx="2781300" cy="207075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Everyday communication skills…"/>
          <p:cNvSpPr txBox="1"/>
          <p:nvPr/>
        </p:nvSpPr>
        <p:spPr>
          <a:xfrm>
            <a:off x="490119" y="266882"/>
            <a:ext cx="8834620" cy="10801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 algn="l" defTabSz="443991">
              <a:spcBef>
                <a:spcPts val="3100"/>
              </a:spcBef>
              <a:defRPr sz="3100"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rPr sz="3500" dirty="0">
                <a:latin typeface="Georgia" panose="02040502050405020303" pitchFamily="18" charset="0"/>
              </a:rPr>
              <a:t>Vocabulary at  the bakery</a:t>
            </a:r>
          </a:p>
        </p:txBody>
      </p:sp>
      <p:grpSp>
        <p:nvGrpSpPr>
          <p:cNvPr id="353" name="Rounded Rectangular Callout 3"/>
          <p:cNvGrpSpPr/>
          <p:nvPr/>
        </p:nvGrpSpPr>
        <p:grpSpPr>
          <a:xfrm>
            <a:off x="8166053" y="3510767"/>
            <a:ext cx="4248475" cy="1303165"/>
            <a:chOff x="0" y="0"/>
            <a:chExt cx="4248474" cy="1303164"/>
          </a:xfrm>
        </p:grpSpPr>
        <p:sp>
          <p:nvSpPr>
            <p:cNvPr id="351" name="Shape"/>
            <p:cNvSpPr/>
            <p:nvPr/>
          </p:nvSpPr>
          <p:spPr>
            <a:xfrm>
              <a:off x="-1" y="-1"/>
              <a:ext cx="4248475" cy="1303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625"/>
                  </a:moveTo>
                  <a:cubicBezTo>
                    <a:pt x="0" y="9413"/>
                    <a:pt x="301" y="8430"/>
                    <a:pt x="673" y="8430"/>
                  </a:cubicBezTo>
                  <a:lnTo>
                    <a:pt x="12600" y="8430"/>
                  </a:lnTo>
                  <a:lnTo>
                    <a:pt x="20733" y="0"/>
                  </a:lnTo>
                  <a:lnTo>
                    <a:pt x="18000" y="8430"/>
                  </a:lnTo>
                  <a:lnTo>
                    <a:pt x="20927" y="8430"/>
                  </a:lnTo>
                  <a:cubicBezTo>
                    <a:pt x="21299" y="8430"/>
                    <a:pt x="21600" y="9413"/>
                    <a:pt x="21600" y="10625"/>
                  </a:cubicBezTo>
                  <a:lnTo>
                    <a:pt x="21600" y="19405"/>
                  </a:lnTo>
                  <a:cubicBezTo>
                    <a:pt x="21600" y="20617"/>
                    <a:pt x="21299" y="21600"/>
                    <a:pt x="20927" y="21600"/>
                  </a:cubicBezTo>
                  <a:lnTo>
                    <a:pt x="673" y="21600"/>
                  </a:lnTo>
                  <a:cubicBezTo>
                    <a:pt x="301" y="21600"/>
                    <a:pt x="0" y="20617"/>
                    <a:pt x="0" y="19405"/>
                  </a:cubicBezTo>
                  <a:lnTo>
                    <a:pt x="0" y="10625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52" name="Ciabatta, Vienna, Cob loaf, Sourdough.."/>
            <p:cNvSpPr txBox="1"/>
            <p:nvPr/>
          </p:nvSpPr>
          <p:spPr>
            <a:xfrm>
              <a:off x="38785" y="541274"/>
              <a:ext cx="4170903" cy="729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 b="1">
                  <a:latin typeface="+mj-lt"/>
                  <a:ea typeface="+mj-ea"/>
                  <a:cs typeface="+mj-cs"/>
                  <a:sym typeface="Helvetica Neue"/>
                </a:defRPr>
              </a:lvl1pPr>
            </a:lstStyle>
            <a:p>
              <a:r>
                <a:rPr dirty="0"/>
                <a:t>Ciabatta, Vienna, </a:t>
              </a:r>
              <a:r>
                <a:rPr lang="en-AU" dirty="0" smtClean="0"/>
                <a:t>c</a:t>
              </a:r>
              <a:r>
                <a:rPr dirty="0" err="1" smtClean="0"/>
                <a:t>ob</a:t>
              </a:r>
              <a:r>
                <a:rPr dirty="0" smtClean="0"/>
                <a:t> </a:t>
              </a:r>
              <a:r>
                <a:rPr dirty="0"/>
                <a:t>loaf, </a:t>
              </a:r>
              <a:r>
                <a:rPr lang="en-AU" dirty="0" smtClean="0"/>
                <a:t>s</a:t>
              </a:r>
              <a:r>
                <a:rPr dirty="0" err="1" smtClean="0"/>
                <a:t>ourdough</a:t>
              </a:r>
              <a:r>
                <a:rPr lang="en-AU" dirty="0" smtClean="0"/>
                <a:t>.</a:t>
              </a:r>
              <a:r>
                <a:rPr dirty="0" smtClean="0"/>
                <a:t>..</a:t>
              </a:r>
              <a:endParaRPr dirty="0"/>
            </a:p>
          </p:txBody>
        </p:sp>
      </p:grpSp>
      <p:grpSp>
        <p:nvGrpSpPr>
          <p:cNvPr id="356" name="Rounded Rectangular Callout 4"/>
          <p:cNvGrpSpPr/>
          <p:nvPr/>
        </p:nvGrpSpPr>
        <p:grpSpPr>
          <a:xfrm>
            <a:off x="704199" y="4286946"/>
            <a:ext cx="3008107" cy="1593944"/>
            <a:chOff x="0" y="0"/>
            <a:chExt cx="3008105" cy="1593943"/>
          </a:xfrm>
        </p:grpSpPr>
        <p:sp>
          <p:nvSpPr>
            <p:cNvPr id="354" name="Shape"/>
            <p:cNvSpPr/>
            <p:nvPr/>
          </p:nvSpPr>
          <p:spPr>
            <a:xfrm>
              <a:off x="0" y="-1"/>
              <a:ext cx="3008106" cy="1593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551"/>
                  </a:moveTo>
                  <a:cubicBezTo>
                    <a:pt x="0" y="8220"/>
                    <a:pt x="572" y="7141"/>
                    <a:pt x="1277" y="7141"/>
                  </a:cubicBezTo>
                  <a:lnTo>
                    <a:pt x="3600" y="7141"/>
                  </a:lnTo>
                  <a:lnTo>
                    <a:pt x="28" y="0"/>
                  </a:lnTo>
                  <a:lnTo>
                    <a:pt x="9000" y="7141"/>
                  </a:lnTo>
                  <a:lnTo>
                    <a:pt x="20323" y="7141"/>
                  </a:lnTo>
                  <a:cubicBezTo>
                    <a:pt x="21028" y="7141"/>
                    <a:pt x="21600" y="8220"/>
                    <a:pt x="21600" y="9551"/>
                  </a:cubicBezTo>
                  <a:lnTo>
                    <a:pt x="21600" y="19190"/>
                  </a:lnTo>
                  <a:cubicBezTo>
                    <a:pt x="21600" y="20521"/>
                    <a:pt x="21028" y="21600"/>
                    <a:pt x="20323" y="21600"/>
                  </a:cubicBezTo>
                  <a:lnTo>
                    <a:pt x="1277" y="21600"/>
                  </a:lnTo>
                  <a:cubicBezTo>
                    <a:pt x="572" y="21600"/>
                    <a:pt x="0" y="20521"/>
                    <a:pt x="0" y="19190"/>
                  </a:cubicBezTo>
                  <a:lnTo>
                    <a:pt x="0" y="9551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800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55" name="They’re changing the penalty rates for Sunday workers"/>
            <p:cNvSpPr txBox="1"/>
            <p:nvPr/>
          </p:nvSpPr>
          <p:spPr>
            <a:xfrm>
              <a:off x="52084" y="574713"/>
              <a:ext cx="2903937" cy="9715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rPr dirty="0"/>
                <a:t>They’re changing the </a:t>
              </a:r>
              <a:r>
                <a:rPr sz="2000" b="1" dirty="0"/>
                <a:t>penalty rates </a:t>
              </a:r>
              <a:r>
                <a:rPr dirty="0"/>
                <a:t>for Sunday workers</a:t>
              </a:r>
            </a:p>
          </p:txBody>
        </p:sp>
      </p:grpSp>
      <p:grpSp>
        <p:nvGrpSpPr>
          <p:cNvPr id="361" name="Cloud Callout 5"/>
          <p:cNvGrpSpPr/>
          <p:nvPr/>
        </p:nvGrpSpPr>
        <p:grpSpPr>
          <a:xfrm>
            <a:off x="4923805" y="2172134"/>
            <a:ext cx="2285624" cy="2377625"/>
            <a:chOff x="48" y="-16"/>
            <a:chExt cx="2285622" cy="2377624"/>
          </a:xfrm>
        </p:grpSpPr>
        <p:sp>
          <p:nvSpPr>
            <p:cNvPr id="357" name="Shape"/>
            <p:cNvSpPr/>
            <p:nvPr/>
          </p:nvSpPr>
          <p:spPr>
            <a:xfrm>
              <a:off x="48" y="-17"/>
              <a:ext cx="2285624" cy="1623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0684" extrusionOk="0">
                  <a:moveTo>
                    <a:pt x="1901" y="6800"/>
                  </a:moveTo>
                  <a:cubicBezTo>
                    <a:pt x="1658" y="4397"/>
                    <a:pt x="2907" y="2184"/>
                    <a:pt x="4691" y="1857"/>
                  </a:cubicBezTo>
                  <a:cubicBezTo>
                    <a:pt x="5414" y="1724"/>
                    <a:pt x="6149" y="1922"/>
                    <a:pt x="6778" y="2419"/>
                  </a:cubicBezTo>
                  <a:cubicBezTo>
                    <a:pt x="7445" y="725"/>
                    <a:pt x="9003" y="82"/>
                    <a:pt x="10259" y="981"/>
                  </a:cubicBezTo>
                  <a:cubicBezTo>
                    <a:pt x="10478" y="1139"/>
                    <a:pt x="10680" y="1338"/>
                    <a:pt x="10857" y="1573"/>
                  </a:cubicBezTo>
                  <a:cubicBezTo>
                    <a:pt x="11377" y="169"/>
                    <a:pt x="12642" y="-401"/>
                    <a:pt x="13683" y="299"/>
                  </a:cubicBezTo>
                  <a:cubicBezTo>
                    <a:pt x="13971" y="493"/>
                    <a:pt x="14223" y="774"/>
                    <a:pt x="14418" y="1119"/>
                  </a:cubicBezTo>
                  <a:cubicBezTo>
                    <a:pt x="15255" y="-209"/>
                    <a:pt x="16734" y="-373"/>
                    <a:pt x="17722" y="753"/>
                  </a:cubicBezTo>
                  <a:cubicBezTo>
                    <a:pt x="18137" y="1226"/>
                    <a:pt x="18417" y="1878"/>
                    <a:pt x="18513" y="2598"/>
                  </a:cubicBezTo>
                  <a:cubicBezTo>
                    <a:pt x="19885" y="3102"/>
                    <a:pt x="20694" y="5013"/>
                    <a:pt x="20321" y="6865"/>
                  </a:cubicBezTo>
                  <a:cubicBezTo>
                    <a:pt x="20289" y="7020"/>
                    <a:pt x="20250" y="7173"/>
                    <a:pt x="20203" y="7321"/>
                  </a:cubicBezTo>
                  <a:cubicBezTo>
                    <a:pt x="21303" y="9251"/>
                    <a:pt x="21034" y="12017"/>
                    <a:pt x="19601" y="13499"/>
                  </a:cubicBezTo>
                  <a:cubicBezTo>
                    <a:pt x="19156" y="13961"/>
                    <a:pt x="18629" y="14259"/>
                    <a:pt x="18072" y="14367"/>
                  </a:cubicBezTo>
                  <a:cubicBezTo>
                    <a:pt x="18072" y="16443"/>
                    <a:pt x="16822" y="18126"/>
                    <a:pt x="15280" y="18126"/>
                  </a:cubicBezTo>
                  <a:cubicBezTo>
                    <a:pt x="14757" y="18126"/>
                    <a:pt x="14245" y="17928"/>
                    <a:pt x="13801" y="17556"/>
                  </a:cubicBezTo>
                  <a:cubicBezTo>
                    <a:pt x="13280" y="19883"/>
                    <a:pt x="11460" y="21199"/>
                    <a:pt x="9738" y="20494"/>
                  </a:cubicBezTo>
                  <a:cubicBezTo>
                    <a:pt x="9016" y="20199"/>
                    <a:pt x="8392" y="19574"/>
                    <a:pt x="7973" y="18727"/>
                  </a:cubicBezTo>
                  <a:cubicBezTo>
                    <a:pt x="6209" y="20160"/>
                    <a:pt x="3920" y="19389"/>
                    <a:pt x="2859" y="17004"/>
                  </a:cubicBezTo>
                  <a:cubicBezTo>
                    <a:pt x="2846" y="16974"/>
                    <a:pt x="2833" y="16944"/>
                    <a:pt x="2820" y="16914"/>
                  </a:cubicBezTo>
                  <a:cubicBezTo>
                    <a:pt x="1666" y="17096"/>
                    <a:pt x="620" y="15986"/>
                    <a:pt x="485" y="14435"/>
                  </a:cubicBezTo>
                  <a:cubicBezTo>
                    <a:pt x="412" y="13608"/>
                    <a:pt x="615" y="12780"/>
                    <a:pt x="1038" y="12172"/>
                  </a:cubicBezTo>
                  <a:cubicBezTo>
                    <a:pt x="39" y="11379"/>
                    <a:pt x="-297" y="9639"/>
                    <a:pt x="288" y="8285"/>
                  </a:cubicBezTo>
                  <a:cubicBezTo>
                    <a:pt x="626" y="7504"/>
                    <a:pt x="1218" y="6988"/>
                    <a:pt x="1883" y="6895"/>
                  </a:cubicBez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8" name="Circle"/>
            <p:cNvSpPr/>
            <p:nvPr/>
          </p:nvSpPr>
          <p:spPr>
            <a:xfrm>
              <a:off x="946860" y="1689031"/>
              <a:ext cx="270129" cy="270129"/>
            </a:xfrm>
            <a:prstGeom prst="ellipse">
              <a:avLst/>
            </a:pr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59" name="Circle"/>
            <p:cNvSpPr/>
            <p:nvPr/>
          </p:nvSpPr>
          <p:spPr>
            <a:xfrm>
              <a:off x="973886" y="2033237"/>
              <a:ext cx="180087" cy="180087"/>
            </a:xfrm>
            <a:prstGeom prst="ellipse">
              <a:avLst/>
            </a:pr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60" name="Circle"/>
            <p:cNvSpPr/>
            <p:nvPr/>
          </p:nvSpPr>
          <p:spPr>
            <a:xfrm>
              <a:off x="1006317" y="2287563"/>
              <a:ext cx="90045" cy="90045"/>
            </a:xfrm>
            <a:prstGeom prst="ellipse">
              <a:avLst/>
            </a:pr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</p:grpSp>
      <p:sp>
        <p:nvSpPr>
          <p:cNvPr id="362" name="TextBox 6"/>
          <p:cNvSpPr txBox="1"/>
          <p:nvPr/>
        </p:nvSpPr>
        <p:spPr>
          <a:xfrm>
            <a:off x="5382499" y="2662318"/>
            <a:ext cx="1210373" cy="4610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r>
              <a:t>????</a:t>
            </a:r>
          </a:p>
        </p:txBody>
      </p:sp>
      <p:grpSp>
        <p:nvGrpSpPr>
          <p:cNvPr id="365" name="Rounded Rectangular Callout 8"/>
          <p:cNvGrpSpPr/>
          <p:nvPr/>
        </p:nvGrpSpPr>
        <p:grpSpPr>
          <a:xfrm>
            <a:off x="8382077" y="5439822"/>
            <a:ext cx="4176467" cy="1299885"/>
            <a:chOff x="0" y="0"/>
            <a:chExt cx="4176466" cy="1299884"/>
          </a:xfrm>
        </p:grpSpPr>
        <p:sp>
          <p:nvSpPr>
            <p:cNvPr id="363" name="Shape"/>
            <p:cNvSpPr/>
            <p:nvPr/>
          </p:nvSpPr>
          <p:spPr>
            <a:xfrm>
              <a:off x="-1" y="-1"/>
              <a:ext cx="4176467" cy="1299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01"/>
                  </a:moveTo>
                  <a:cubicBezTo>
                    <a:pt x="0" y="985"/>
                    <a:pt x="307" y="0"/>
                    <a:pt x="685" y="0"/>
                  </a:cubicBezTo>
                  <a:lnTo>
                    <a:pt x="20915" y="0"/>
                  </a:lnTo>
                  <a:cubicBezTo>
                    <a:pt x="21293" y="0"/>
                    <a:pt x="21600" y="985"/>
                    <a:pt x="21600" y="2201"/>
                  </a:cubicBezTo>
                  <a:lnTo>
                    <a:pt x="21600" y="11002"/>
                  </a:lnTo>
                  <a:cubicBezTo>
                    <a:pt x="21600" y="12218"/>
                    <a:pt x="21293" y="13203"/>
                    <a:pt x="20915" y="13203"/>
                  </a:cubicBezTo>
                  <a:lnTo>
                    <a:pt x="18000" y="13203"/>
                  </a:lnTo>
                  <a:lnTo>
                    <a:pt x="19711" y="21600"/>
                  </a:lnTo>
                  <a:lnTo>
                    <a:pt x="12600" y="13203"/>
                  </a:lnTo>
                  <a:lnTo>
                    <a:pt x="685" y="13203"/>
                  </a:lnTo>
                  <a:cubicBezTo>
                    <a:pt x="307" y="13203"/>
                    <a:pt x="0" y="12218"/>
                    <a:pt x="0" y="11002"/>
                  </a:cubicBezTo>
                  <a:lnTo>
                    <a:pt x="0" y="7702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64" name="We need to up- sell more often to increase our profits"/>
            <p:cNvSpPr txBox="1"/>
            <p:nvPr/>
          </p:nvSpPr>
          <p:spPr>
            <a:xfrm>
              <a:off x="38785" y="32654"/>
              <a:ext cx="4098895" cy="7292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rPr dirty="0"/>
                <a:t>We need to </a:t>
              </a:r>
              <a:r>
                <a:rPr sz="2000" b="1" dirty="0" smtClean="0"/>
                <a:t>upsell </a:t>
              </a:r>
              <a:r>
                <a:rPr dirty="0"/>
                <a:t>more often to increase our </a:t>
              </a:r>
              <a:r>
                <a:rPr sz="2000" b="1" dirty="0"/>
                <a:t>profits</a:t>
              </a:r>
            </a:p>
          </p:txBody>
        </p:sp>
      </p:grpSp>
      <p:grpSp>
        <p:nvGrpSpPr>
          <p:cNvPr id="368" name="Rounded Rectangular Callout 10"/>
          <p:cNvGrpSpPr/>
          <p:nvPr/>
        </p:nvGrpSpPr>
        <p:grpSpPr>
          <a:xfrm>
            <a:off x="8382077" y="7496169"/>
            <a:ext cx="3680107" cy="1416868"/>
            <a:chOff x="0" y="0"/>
            <a:chExt cx="3680105" cy="1416867"/>
          </a:xfrm>
        </p:grpSpPr>
        <p:sp>
          <p:nvSpPr>
            <p:cNvPr id="366" name="Shape"/>
            <p:cNvSpPr/>
            <p:nvPr/>
          </p:nvSpPr>
          <p:spPr>
            <a:xfrm>
              <a:off x="-1" y="-1"/>
              <a:ext cx="3680107" cy="1416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7180"/>
                  </a:moveTo>
                  <a:cubicBezTo>
                    <a:pt x="0" y="5587"/>
                    <a:pt x="497" y="4296"/>
                    <a:pt x="1110" y="4296"/>
                  </a:cubicBezTo>
                  <a:lnTo>
                    <a:pt x="10848" y="4296"/>
                  </a:lnTo>
                  <a:lnTo>
                    <a:pt x="21600" y="0"/>
                  </a:lnTo>
                  <a:lnTo>
                    <a:pt x="15497" y="4296"/>
                  </a:lnTo>
                  <a:lnTo>
                    <a:pt x="17486" y="4296"/>
                  </a:lnTo>
                  <a:cubicBezTo>
                    <a:pt x="18099" y="4296"/>
                    <a:pt x="18596" y="5587"/>
                    <a:pt x="18596" y="7180"/>
                  </a:cubicBezTo>
                  <a:lnTo>
                    <a:pt x="18596" y="18716"/>
                  </a:lnTo>
                  <a:cubicBezTo>
                    <a:pt x="18596" y="20309"/>
                    <a:pt x="18099" y="21600"/>
                    <a:pt x="17486" y="21600"/>
                  </a:cubicBezTo>
                  <a:lnTo>
                    <a:pt x="1110" y="21600"/>
                  </a:lnTo>
                  <a:cubicBezTo>
                    <a:pt x="497" y="21600"/>
                    <a:pt x="0" y="20309"/>
                    <a:pt x="0" y="18716"/>
                  </a:cubicBezTo>
                  <a:lnTo>
                    <a:pt x="0" y="7180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4000" b="1">
                  <a:latin typeface="+mj-lt"/>
                  <a:ea typeface="+mj-ea"/>
                  <a:cs typeface="+mj-cs"/>
                  <a:sym typeface="Helvetica Neue"/>
                </a:defRPr>
              </a:pPr>
              <a:endParaRPr/>
            </a:p>
          </p:txBody>
        </p:sp>
        <p:sp>
          <p:nvSpPr>
            <p:cNvPr id="367" name="Make sure you sanitise your hands and use your PPE before every shift"/>
            <p:cNvSpPr txBox="1"/>
            <p:nvPr/>
          </p:nvSpPr>
          <p:spPr>
            <a:xfrm>
              <a:off x="55407" y="345016"/>
              <a:ext cx="3057538" cy="10086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+mj-lt"/>
                  <a:ea typeface="+mj-ea"/>
                  <a:cs typeface="+mj-cs"/>
                  <a:sym typeface="Helvetica Neue"/>
                </a:defRPr>
              </a:pPr>
              <a:r>
                <a:t>Make sure you </a:t>
              </a:r>
              <a:r>
                <a:rPr sz="2000" b="1"/>
                <a:t>sanitise</a:t>
              </a:r>
              <a:r>
                <a:t> your hands and use your </a:t>
              </a:r>
              <a:r>
                <a:rPr sz="2000" b="1"/>
                <a:t>PPE</a:t>
              </a:r>
              <a:r>
                <a:rPr b="1"/>
                <a:t> </a:t>
              </a:r>
              <a:r>
                <a:t>before every </a:t>
              </a:r>
              <a:r>
                <a:rPr sz="2000" b="1"/>
                <a:t>shift</a:t>
              </a:r>
            </a:p>
          </p:txBody>
        </p:sp>
      </p:grpSp>
      <p:grpSp>
        <p:nvGrpSpPr>
          <p:cNvPr id="371" name="Rounded Rectangular Callout 12"/>
          <p:cNvGrpSpPr/>
          <p:nvPr/>
        </p:nvGrpSpPr>
        <p:grpSpPr>
          <a:xfrm>
            <a:off x="229515" y="6228570"/>
            <a:ext cx="4172716" cy="1475584"/>
            <a:chOff x="0" y="0"/>
            <a:chExt cx="4172715" cy="1475582"/>
          </a:xfrm>
        </p:grpSpPr>
        <p:sp>
          <p:nvSpPr>
            <p:cNvPr id="369" name="Shape"/>
            <p:cNvSpPr/>
            <p:nvPr/>
          </p:nvSpPr>
          <p:spPr>
            <a:xfrm>
              <a:off x="-1" y="-1"/>
              <a:ext cx="4172716" cy="14755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6" y="3600"/>
                  </a:moveTo>
                  <a:cubicBezTo>
                    <a:pt x="8076" y="1612"/>
                    <a:pt x="8646" y="0"/>
                    <a:pt x="9349" y="0"/>
                  </a:cubicBezTo>
                  <a:lnTo>
                    <a:pt x="20327" y="0"/>
                  </a:lnTo>
                  <a:cubicBezTo>
                    <a:pt x="21030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030" y="21600"/>
                    <a:pt x="20327" y="21600"/>
                  </a:cubicBezTo>
                  <a:lnTo>
                    <a:pt x="9349" y="21600"/>
                  </a:lnTo>
                  <a:cubicBezTo>
                    <a:pt x="8646" y="21600"/>
                    <a:pt x="8076" y="19988"/>
                    <a:pt x="8076" y="18000"/>
                  </a:cubicBezTo>
                  <a:lnTo>
                    <a:pt x="8076" y="9000"/>
                  </a:lnTo>
                  <a:lnTo>
                    <a:pt x="0" y="2460"/>
                  </a:lnTo>
                  <a:lnTo>
                    <a:pt x="8076" y="3600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0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0" name="We can provide discounts to the customers who are on our loyalty program"/>
            <p:cNvSpPr txBox="1"/>
            <p:nvPr/>
          </p:nvSpPr>
          <p:spPr>
            <a:xfrm>
              <a:off x="1632129" y="81074"/>
              <a:ext cx="2468554" cy="13134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dirty="0"/>
                <a:t>We can provide </a:t>
              </a:r>
              <a:r>
                <a:rPr sz="2000" b="1" dirty="0"/>
                <a:t>discounts</a:t>
              </a:r>
              <a:r>
                <a:rPr dirty="0"/>
                <a:t> to the customers who are on our </a:t>
              </a:r>
              <a:r>
                <a:rPr sz="2000" b="1" dirty="0"/>
                <a:t>loyalty program</a:t>
              </a:r>
            </a:p>
          </p:txBody>
        </p:sp>
      </p:grpSp>
      <p:grpSp>
        <p:nvGrpSpPr>
          <p:cNvPr id="374" name="Rounded Rectangular Callout 17"/>
          <p:cNvGrpSpPr/>
          <p:nvPr/>
        </p:nvGrpSpPr>
        <p:grpSpPr>
          <a:xfrm>
            <a:off x="1666282" y="8058920"/>
            <a:ext cx="4924972" cy="1271273"/>
            <a:chOff x="0" y="0"/>
            <a:chExt cx="4924971" cy="1271272"/>
          </a:xfrm>
        </p:grpSpPr>
        <p:sp>
          <p:nvSpPr>
            <p:cNvPr id="372" name="Shape"/>
            <p:cNvSpPr/>
            <p:nvPr/>
          </p:nvSpPr>
          <p:spPr>
            <a:xfrm>
              <a:off x="0" y="0"/>
              <a:ext cx="4924972" cy="1271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076" y="3600"/>
                  </a:moveTo>
                  <a:cubicBezTo>
                    <a:pt x="8076" y="1612"/>
                    <a:pt x="8492" y="0"/>
                    <a:pt x="9005" y="0"/>
                  </a:cubicBezTo>
                  <a:lnTo>
                    <a:pt x="20671" y="0"/>
                  </a:lnTo>
                  <a:cubicBezTo>
                    <a:pt x="21184" y="0"/>
                    <a:pt x="21600" y="1612"/>
                    <a:pt x="21600" y="3600"/>
                  </a:cubicBezTo>
                  <a:lnTo>
                    <a:pt x="21600" y="18000"/>
                  </a:lnTo>
                  <a:cubicBezTo>
                    <a:pt x="21600" y="19988"/>
                    <a:pt x="21184" y="21600"/>
                    <a:pt x="20671" y="21600"/>
                  </a:cubicBezTo>
                  <a:lnTo>
                    <a:pt x="9005" y="21600"/>
                  </a:lnTo>
                  <a:cubicBezTo>
                    <a:pt x="8492" y="21600"/>
                    <a:pt x="8076" y="19988"/>
                    <a:pt x="8076" y="18000"/>
                  </a:cubicBezTo>
                  <a:lnTo>
                    <a:pt x="8076" y="9000"/>
                  </a:lnTo>
                  <a:lnTo>
                    <a:pt x="0" y="2460"/>
                  </a:lnTo>
                  <a:lnTo>
                    <a:pt x="8076" y="3600"/>
                  </a:lnTo>
                  <a:close/>
                </a:path>
              </a:pathLst>
            </a:custGeom>
            <a:solidFill>
              <a:srgbClr val="FFC1B8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/>
            </a:p>
          </p:txBody>
        </p:sp>
        <p:sp>
          <p:nvSpPr>
            <p:cNvPr id="373" name="We need to promote our combo deals to reach our daily targets……."/>
            <p:cNvSpPr txBox="1"/>
            <p:nvPr/>
          </p:nvSpPr>
          <p:spPr>
            <a:xfrm>
              <a:off x="1903409" y="112268"/>
              <a:ext cx="2959506" cy="104673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/>
            <a:p>
              <a:pPr>
                <a:defRPr sz="1800"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r>
                <a:rPr dirty="0"/>
                <a:t>We need to </a:t>
              </a:r>
              <a:r>
                <a:rPr sz="2000" b="1" dirty="0"/>
                <a:t>promot</a:t>
              </a:r>
              <a:r>
                <a:rPr sz="2000" dirty="0"/>
                <a:t>e</a:t>
              </a:r>
              <a:r>
                <a:rPr dirty="0"/>
                <a:t> our </a:t>
              </a:r>
              <a:r>
                <a:rPr sz="2000" b="1" dirty="0"/>
                <a:t>combo deals </a:t>
              </a:r>
              <a:r>
                <a:rPr dirty="0"/>
                <a:t>to reach our </a:t>
              </a:r>
              <a:r>
                <a:rPr sz="2000" b="1" dirty="0"/>
                <a:t>daily targets</a:t>
              </a:r>
              <a:r>
                <a:rPr dirty="0"/>
                <a:t>…….</a:t>
              </a:r>
            </a:p>
          </p:txBody>
        </p:sp>
      </p:grpSp>
      <p:pic>
        <p:nvPicPr>
          <p:cNvPr id="376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40024" y="4658667"/>
            <a:ext cx="2304258" cy="23042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86" name="Diagram 11"/>
          <p:cNvGrpSpPr/>
          <p:nvPr/>
        </p:nvGrpSpPr>
        <p:grpSpPr>
          <a:xfrm>
            <a:off x="9171499" y="191036"/>
            <a:ext cx="3176340" cy="2956157"/>
            <a:chOff x="0" y="0"/>
            <a:chExt cx="3424138" cy="2956156"/>
          </a:xfrm>
        </p:grpSpPr>
        <p:grpSp>
          <p:nvGrpSpPr>
            <p:cNvPr id="379" name="Group"/>
            <p:cNvGrpSpPr/>
            <p:nvPr/>
          </p:nvGrpSpPr>
          <p:grpSpPr>
            <a:xfrm>
              <a:off x="0" y="0"/>
              <a:ext cx="3424138" cy="2956156"/>
              <a:chOff x="0" y="0"/>
              <a:chExt cx="3424137" cy="2956155"/>
            </a:xfrm>
          </p:grpSpPr>
          <p:sp>
            <p:nvSpPr>
              <p:cNvPr id="377" name="Oval"/>
              <p:cNvSpPr/>
              <p:nvPr/>
            </p:nvSpPr>
            <p:spPr>
              <a:xfrm>
                <a:off x="0" y="0"/>
                <a:ext cx="3424138" cy="2956156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533400">
                  <a:lnSpc>
                    <a:spcPct val="90000"/>
                  </a:lnSpc>
                  <a:spcBef>
                    <a:spcPts val="10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78" name="Everyday communication"/>
              <p:cNvSpPr txBox="1"/>
              <p:nvPr/>
            </p:nvSpPr>
            <p:spPr>
              <a:xfrm>
                <a:off x="1007391" y="120242"/>
                <a:ext cx="1409347" cy="52865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85342" tIns="85342" rIns="85342" bIns="85342" numCol="1" anchor="ctr">
                <a:spAutoFit/>
              </a:bodyPr>
              <a:lstStyle>
                <a:lvl1pPr defTabSz="533400">
                  <a:lnSpc>
                    <a:spcPct val="90000"/>
                  </a:lnSpc>
                  <a:spcBef>
                    <a:spcPts val="5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Everyday communication</a:t>
                </a:r>
              </a:p>
            </p:txBody>
          </p:sp>
        </p:grpSp>
        <p:grpSp>
          <p:nvGrpSpPr>
            <p:cNvPr id="382" name="Group"/>
            <p:cNvGrpSpPr/>
            <p:nvPr/>
          </p:nvGrpSpPr>
          <p:grpSpPr>
            <a:xfrm>
              <a:off x="495600" y="739036"/>
              <a:ext cx="2432935" cy="2217119"/>
              <a:chOff x="0" y="0"/>
              <a:chExt cx="2432934" cy="2217117"/>
            </a:xfrm>
          </p:grpSpPr>
          <p:sp>
            <p:nvSpPr>
              <p:cNvPr id="380" name="Circle"/>
              <p:cNvSpPr/>
              <p:nvPr/>
            </p:nvSpPr>
            <p:spPr>
              <a:xfrm>
                <a:off x="-1" y="0"/>
                <a:ext cx="2432936" cy="2217118"/>
              </a:xfrm>
              <a:prstGeom prst="ellipse">
                <a:avLst/>
              </a:prstGeom>
              <a:solidFill>
                <a:srgbClr val="D9D9D9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81" name="Specific  setting"/>
              <p:cNvSpPr txBox="1"/>
              <p:nvPr/>
            </p:nvSpPr>
            <p:spPr>
              <a:xfrm>
                <a:off x="649591" y="89208"/>
                <a:ext cx="1133747" cy="51443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30" tIns="78230" rIns="78230" bIns="78230" numCol="1" anchor="ctr">
                <a:spAutoFit/>
              </a:bodyPr>
              <a:lstStyle>
                <a:lvl1pPr defTabSz="488950">
                  <a:lnSpc>
                    <a:spcPct val="90000"/>
                  </a:lnSpc>
                  <a:spcBef>
                    <a:spcPts val="400"/>
                  </a:spcBef>
                  <a:defRPr sz="12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t>Specific  setting</a:t>
                </a:r>
              </a:p>
            </p:txBody>
          </p:sp>
        </p:grpSp>
        <p:grpSp>
          <p:nvGrpSpPr>
            <p:cNvPr id="385" name="Group"/>
            <p:cNvGrpSpPr/>
            <p:nvPr/>
          </p:nvGrpSpPr>
          <p:grpSpPr>
            <a:xfrm>
              <a:off x="901089" y="1478073"/>
              <a:ext cx="1621960" cy="1478082"/>
              <a:chOff x="0" y="-1"/>
              <a:chExt cx="1621959" cy="1478081"/>
            </a:xfrm>
          </p:grpSpPr>
          <p:sp>
            <p:nvSpPr>
              <p:cNvPr id="383" name="Circle"/>
              <p:cNvSpPr/>
              <p:nvPr/>
            </p:nvSpPr>
            <p:spPr>
              <a:xfrm>
                <a:off x="0" y="-1"/>
                <a:ext cx="1621959" cy="1478081"/>
              </a:xfrm>
              <a:prstGeom prst="ellipse">
                <a:avLst/>
              </a:prstGeom>
              <a:solidFill>
                <a:srgbClr val="FFC1B8"/>
              </a:solidFill>
              <a:ln w="254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488950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/>
              </a:p>
            </p:txBody>
          </p:sp>
          <p:sp>
            <p:nvSpPr>
              <p:cNvPr id="384" name="Vocabulary"/>
              <p:cNvSpPr txBox="1"/>
              <p:nvPr/>
            </p:nvSpPr>
            <p:spPr>
              <a:xfrm>
                <a:off x="118763" y="561859"/>
                <a:ext cx="1384428" cy="37958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78230" tIns="78230" rIns="78230" bIns="78230" numCol="1" anchor="ctr">
                <a:spAutoFit/>
              </a:bodyPr>
              <a:lstStyle>
                <a:lvl1pPr defTabSz="488950">
                  <a:lnSpc>
                    <a:spcPct val="90000"/>
                  </a:lnSpc>
                  <a:spcBef>
                    <a:spcPts val="400"/>
                  </a:spcBef>
                  <a:defRPr sz="1800"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sz="1600" dirty="0"/>
                  <a:t>Vocabulary</a:t>
                </a:r>
              </a:p>
            </p:txBody>
          </p:sp>
        </p:grp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761" y="1347005"/>
            <a:ext cx="2618563" cy="194959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824</Words>
  <Application>Microsoft Office PowerPoint</Application>
  <PresentationFormat>Custom</PresentationFormat>
  <Paragraphs>184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Georgia</vt:lpstr>
      <vt:lpstr>Helvetica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 Presentation</vt:lpstr>
      <vt:lpstr>PowerPoint Presentation</vt:lpstr>
      <vt:lpstr>PowerPoint Presentation</vt:lpstr>
      <vt:lpstr>Communication skills needed for everyday situations</vt:lpstr>
      <vt:lpstr>PowerPoint Presentation</vt:lpstr>
      <vt:lpstr>Communication skills needed for TAFE</vt:lpstr>
      <vt:lpstr>PowerPoint Presentation</vt:lpstr>
      <vt:lpstr>Communication skills needed for the bakery job</vt:lpstr>
      <vt:lpstr>PowerPoint Presentation</vt:lpstr>
      <vt:lpstr>Communication skills needed to prepare and apply for a job</vt:lpstr>
      <vt:lpstr>PowerPoint Presentation</vt:lpstr>
      <vt:lpstr>         What helps Gemma?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expectations across different settings</dc:title>
  <dc:creator>Jay Carmichael</dc:creator>
  <cp:lastModifiedBy>Ben Ramcharan</cp:lastModifiedBy>
  <cp:revision>18</cp:revision>
  <dcterms:modified xsi:type="dcterms:W3CDTF">2019-08-08T06:13:01Z</dcterms:modified>
</cp:coreProperties>
</file>